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Shape 111"/>
          <p:cNvSpPr/>
          <p:nvPr>
            <p:ph type="sldImg"/>
          </p:nvPr>
        </p:nvSpPr>
        <p:spPr>
          <a:xfrm>
            <a:off x="1143000" y="685800"/>
            <a:ext cx="4572000" cy="3429000"/>
          </a:xfrm>
          <a:prstGeom prst="rect">
            <a:avLst/>
          </a:prstGeom>
        </p:spPr>
        <p:txBody>
          <a:bodyPr/>
          <a:lstStyle/>
          <a:p>
            <a:pPr/>
          </a:p>
        </p:txBody>
      </p:sp>
      <p:sp>
        <p:nvSpPr>
          <p:cNvPr id="112" name="Shape 11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Otsikkodia">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 name="Otsikkoteksti"/>
          <p:cNvSpPr txBox="1"/>
          <p:nvPr>
            <p:ph type="title"/>
          </p:nvPr>
        </p:nvSpPr>
        <p:spPr>
          <a:xfrm>
            <a:off x="2209800" y="1133119"/>
            <a:ext cx="9144000" cy="2387601"/>
          </a:xfrm>
          <a:prstGeom prst="rect">
            <a:avLst/>
          </a:prstGeom>
        </p:spPr>
        <p:txBody>
          <a:bodyPr anchor="b"/>
          <a:lstStyle>
            <a:lvl1pPr algn="r">
              <a:defRPr sz="6000"/>
            </a:lvl1pPr>
          </a:lstStyle>
          <a:p>
            <a:pPr/>
            <a:r>
              <a:t>Otsikkoteksti</a:t>
            </a:r>
          </a:p>
        </p:txBody>
      </p:sp>
      <p:sp>
        <p:nvSpPr>
          <p:cNvPr id="12" name="Leipätekstin taso yksi…"/>
          <p:cNvSpPr txBox="1"/>
          <p:nvPr>
            <p:ph type="body" sz="quarter" idx="1"/>
          </p:nvPr>
        </p:nvSpPr>
        <p:spPr>
          <a:xfrm>
            <a:off x="2209800" y="3623552"/>
            <a:ext cx="9144000" cy="1655763"/>
          </a:xfrm>
          <a:prstGeom prst="rect">
            <a:avLst/>
          </a:prstGeom>
        </p:spPr>
        <p:txBody>
          <a:bodyPr/>
          <a:lstStyle>
            <a:lvl1pPr marL="0" indent="0" algn="r">
              <a:buSzTx/>
              <a:buFontTx/>
              <a:buNone/>
              <a:defRPr sz="2400">
                <a:solidFill>
                  <a:srgbClr val="FFFFFF"/>
                </a:solidFill>
              </a:defRPr>
            </a:lvl1pPr>
            <a:lvl2pPr marL="0" indent="457200" algn="r">
              <a:buSzTx/>
              <a:buFontTx/>
              <a:buNone/>
              <a:defRPr sz="2400">
                <a:solidFill>
                  <a:srgbClr val="FFFFFF"/>
                </a:solidFill>
              </a:defRPr>
            </a:lvl2pPr>
            <a:lvl3pPr marL="0" indent="914400" algn="r">
              <a:buSzTx/>
              <a:buFontTx/>
              <a:buNone/>
              <a:defRPr sz="2400">
                <a:solidFill>
                  <a:srgbClr val="FFFFFF"/>
                </a:solidFill>
              </a:defRPr>
            </a:lvl3pPr>
            <a:lvl4pPr marL="0" indent="1371600" algn="r">
              <a:buSzTx/>
              <a:buFontTx/>
              <a:buNone/>
              <a:defRPr sz="2400">
                <a:solidFill>
                  <a:srgbClr val="FFFFFF"/>
                </a:solidFill>
              </a:defRPr>
            </a:lvl4pPr>
            <a:lvl5pPr marL="0" indent="1828800" algn="r">
              <a:buSzTx/>
              <a:buFontTx/>
              <a:buNone/>
              <a:defRPr sz="2400">
                <a:solidFill>
                  <a:srgbClr val="FFFFFF"/>
                </a:solidFill>
              </a:defRPr>
            </a:lvl5pPr>
          </a:lstStyle>
          <a:p>
            <a:pPr/>
            <a:r>
              <a:t>Leipätekstin taso yksi</a:t>
            </a:r>
          </a:p>
          <a:p>
            <a:pPr lvl="1"/>
            <a:r>
              <a:t>Leipätekstin taso kaksi</a:t>
            </a:r>
          </a:p>
          <a:p>
            <a:pPr lvl="2"/>
            <a:r>
              <a:t>Leipätekstin taso kolme</a:t>
            </a:r>
          </a:p>
          <a:p>
            <a:pPr lvl="3"/>
            <a:r>
              <a:t>Leipätekstin taso neljä</a:t>
            </a:r>
          </a:p>
          <a:p>
            <a:pPr lvl="4"/>
            <a:r>
              <a:t>Leipätekstin taso viisi</a:t>
            </a:r>
          </a:p>
        </p:txBody>
      </p:sp>
      <p:sp>
        <p:nvSpPr>
          <p:cNvPr id="13" name="Dian numero"/>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Otsikko ja pystysuora teksti">
    <p:spTree>
      <p:nvGrpSpPr>
        <p:cNvPr id="1" name=""/>
        <p:cNvGrpSpPr/>
        <p:nvPr/>
      </p:nvGrpSpPr>
      <p:grpSpPr>
        <a:xfrm>
          <a:off x="0" y="0"/>
          <a:ext cx="0" cy="0"/>
          <a:chOff x="0" y="0"/>
          <a:chExt cx="0" cy="0"/>
        </a:xfrm>
      </p:grpSpPr>
      <p:sp>
        <p:nvSpPr>
          <p:cNvPr id="94" name="Otsikkoteksti"/>
          <p:cNvSpPr txBox="1"/>
          <p:nvPr>
            <p:ph type="title"/>
          </p:nvPr>
        </p:nvSpPr>
        <p:spPr>
          <a:prstGeom prst="rect">
            <a:avLst/>
          </a:prstGeom>
        </p:spPr>
        <p:txBody>
          <a:bodyPr/>
          <a:lstStyle/>
          <a:p>
            <a:pPr/>
            <a:r>
              <a:t>Otsikkoteksti</a:t>
            </a:r>
          </a:p>
        </p:txBody>
      </p:sp>
      <p:sp>
        <p:nvSpPr>
          <p:cNvPr id="95" name="Leipätekstin taso yksi…"/>
          <p:cNvSpPr txBox="1"/>
          <p:nvPr>
            <p:ph type="body" idx="1"/>
          </p:nvPr>
        </p:nvSpPr>
        <p:spPr>
          <a:xfrm>
            <a:off x="838200" y="1825625"/>
            <a:ext cx="10515600" cy="4351338"/>
          </a:xfrm>
          <a:prstGeom prst="rect">
            <a:avLst/>
          </a:prstGeom>
        </p:spPr>
        <p:txBody>
          <a:bodyPr/>
          <a:lstStyle/>
          <a:p>
            <a:pPr/>
            <a:r>
              <a:t>Leipätekstin taso yksi</a:t>
            </a:r>
          </a:p>
          <a:p>
            <a:pPr lvl="1"/>
            <a:r>
              <a:t>Leipätekstin taso kaksi</a:t>
            </a:r>
          </a:p>
          <a:p>
            <a:pPr lvl="2"/>
            <a:r>
              <a:t>Leipätekstin taso kolme</a:t>
            </a:r>
          </a:p>
          <a:p>
            <a:pPr lvl="3"/>
            <a:r>
              <a:t>Leipätekstin taso neljä</a:t>
            </a:r>
          </a:p>
          <a:p>
            <a:pPr lvl="4"/>
            <a:r>
              <a:t>Leipätekstin taso viisi</a:t>
            </a:r>
          </a:p>
        </p:txBody>
      </p:sp>
      <p:sp>
        <p:nvSpPr>
          <p:cNvPr id="96" name="Dian numero"/>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ystysuora otsikko ja teksti">
    <p:spTree>
      <p:nvGrpSpPr>
        <p:cNvPr id="1" name=""/>
        <p:cNvGrpSpPr/>
        <p:nvPr/>
      </p:nvGrpSpPr>
      <p:grpSpPr>
        <a:xfrm>
          <a:off x="0" y="0"/>
          <a:ext cx="0" cy="0"/>
          <a:chOff x="0" y="0"/>
          <a:chExt cx="0" cy="0"/>
        </a:xfrm>
      </p:grpSpPr>
      <p:sp>
        <p:nvSpPr>
          <p:cNvPr id="103" name="Otsikkoteksti"/>
          <p:cNvSpPr txBox="1"/>
          <p:nvPr>
            <p:ph type="title"/>
          </p:nvPr>
        </p:nvSpPr>
        <p:spPr>
          <a:xfrm>
            <a:off x="8724900" y="365125"/>
            <a:ext cx="2628900" cy="5811838"/>
          </a:xfrm>
          <a:prstGeom prst="rect">
            <a:avLst/>
          </a:prstGeom>
        </p:spPr>
        <p:txBody>
          <a:bodyPr/>
          <a:lstStyle/>
          <a:p>
            <a:pPr/>
            <a:r>
              <a:t>Otsikkoteksti</a:t>
            </a:r>
          </a:p>
        </p:txBody>
      </p:sp>
      <p:sp>
        <p:nvSpPr>
          <p:cNvPr id="104" name="Leipätekstin taso yksi…"/>
          <p:cNvSpPr txBox="1"/>
          <p:nvPr>
            <p:ph type="body" idx="1"/>
          </p:nvPr>
        </p:nvSpPr>
        <p:spPr>
          <a:xfrm>
            <a:off x="838200" y="365125"/>
            <a:ext cx="7734300" cy="5811838"/>
          </a:xfrm>
          <a:prstGeom prst="rect">
            <a:avLst/>
          </a:prstGeom>
        </p:spPr>
        <p:txBody>
          <a:bodyPr/>
          <a:lstStyle/>
          <a:p>
            <a:pPr/>
            <a:r>
              <a:t>Leipätekstin taso yksi</a:t>
            </a:r>
          </a:p>
          <a:p>
            <a:pPr lvl="1"/>
            <a:r>
              <a:t>Leipätekstin taso kaksi</a:t>
            </a:r>
          </a:p>
          <a:p>
            <a:pPr lvl="2"/>
            <a:r>
              <a:t>Leipätekstin taso kolme</a:t>
            </a:r>
          </a:p>
          <a:p>
            <a:pPr lvl="3"/>
            <a:r>
              <a:t>Leipätekstin taso neljä</a:t>
            </a:r>
          </a:p>
          <a:p>
            <a:pPr lvl="4"/>
            <a:r>
              <a:t>Leipätekstin taso viisi</a:t>
            </a:r>
          </a:p>
        </p:txBody>
      </p:sp>
      <p:sp>
        <p:nvSpPr>
          <p:cNvPr id="105" name="Dian numero"/>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Otsikko ja sisältö">
    <p:spTree>
      <p:nvGrpSpPr>
        <p:cNvPr id="1" name=""/>
        <p:cNvGrpSpPr/>
        <p:nvPr/>
      </p:nvGrpSpPr>
      <p:grpSpPr>
        <a:xfrm>
          <a:off x="0" y="0"/>
          <a:ext cx="0" cy="0"/>
          <a:chOff x="0" y="0"/>
          <a:chExt cx="0" cy="0"/>
        </a:xfrm>
      </p:grpSpPr>
      <p:sp>
        <p:nvSpPr>
          <p:cNvPr id="20" name="Otsikkoteksti"/>
          <p:cNvSpPr txBox="1"/>
          <p:nvPr>
            <p:ph type="title"/>
          </p:nvPr>
        </p:nvSpPr>
        <p:spPr>
          <a:prstGeom prst="rect">
            <a:avLst/>
          </a:prstGeom>
        </p:spPr>
        <p:txBody>
          <a:bodyPr/>
          <a:lstStyle/>
          <a:p>
            <a:pPr/>
            <a:r>
              <a:t>Otsikkoteksti</a:t>
            </a:r>
          </a:p>
        </p:txBody>
      </p:sp>
      <p:sp>
        <p:nvSpPr>
          <p:cNvPr id="21" name="Leipätekstin taso yksi…"/>
          <p:cNvSpPr txBox="1"/>
          <p:nvPr>
            <p:ph type="body" idx="1"/>
          </p:nvPr>
        </p:nvSpPr>
        <p:spPr>
          <a:prstGeom prst="rect">
            <a:avLst/>
          </a:prstGeom>
        </p:spPr>
        <p:txBody>
          <a:bodyPr/>
          <a:lstStyle/>
          <a:p>
            <a:pPr/>
            <a:r>
              <a:t>Leipätekstin taso yksi</a:t>
            </a:r>
          </a:p>
          <a:p>
            <a:pPr lvl="1"/>
            <a:r>
              <a:t>Leipätekstin taso kaksi</a:t>
            </a:r>
          </a:p>
          <a:p>
            <a:pPr lvl="2"/>
            <a:r>
              <a:t>Leipätekstin taso kolme</a:t>
            </a:r>
          </a:p>
          <a:p>
            <a:pPr lvl="3"/>
            <a:r>
              <a:t>Leipätekstin taso neljä</a:t>
            </a:r>
          </a:p>
          <a:p>
            <a:pPr lvl="4"/>
            <a:r>
              <a:t>Leipätekstin taso viisi</a:t>
            </a:r>
          </a:p>
        </p:txBody>
      </p:sp>
      <p:sp>
        <p:nvSpPr>
          <p:cNvPr id="22" name="Dian numero"/>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Osan ylätunniste">
    <p:spTree>
      <p:nvGrpSpPr>
        <p:cNvPr id="1" name=""/>
        <p:cNvGrpSpPr/>
        <p:nvPr/>
      </p:nvGrpSpPr>
      <p:grpSpPr>
        <a:xfrm>
          <a:off x="0" y="0"/>
          <a:ext cx="0" cy="0"/>
          <a:chOff x="0" y="0"/>
          <a:chExt cx="0" cy="0"/>
        </a:xfrm>
      </p:grpSpPr>
      <p:sp>
        <p:nvSpPr>
          <p:cNvPr id="29" name="Otsikkoteksti"/>
          <p:cNvSpPr txBox="1"/>
          <p:nvPr>
            <p:ph type="title"/>
          </p:nvPr>
        </p:nvSpPr>
        <p:spPr>
          <a:xfrm>
            <a:off x="831850" y="1709738"/>
            <a:ext cx="10515600" cy="2852737"/>
          </a:xfrm>
          <a:prstGeom prst="rect">
            <a:avLst/>
          </a:prstGeom>
        </p:spPr>
        <p:txBody>
          <a:bodyPr anchor="b"/>
          <a:lstStyle>
            <a:lvl1pPr>
              <a:defRPr sz="6000"/>
            </a:lvl1pPr>
          </a:lstStyle>
          <a:p>
            <a:pPr/>
            <a:r>
              <a:t>Otsikkoteksti</a:t>
            </a:r>
          </a:p>
        </p:txBody>
      </p:sp>
      <p:sp>
        <p:nvSpPr>
          <p:cNvPr id="30" name="Leipätekstin taso yksi…"/>
          <p:cNvSpPr txBox="1"/>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pPr/>
            <a:r>
              <a:t>Leipätekstin taso yksi</a:t>
            </a:r>
          </a:p>
          <a:p>
            <a:pPr lvl="1"/>
            <a:r>
              <a:t>Leipätekstin taso kaksi</a:t>
            </a:r>
          </a:p>
          <a:p>
            <a:pPr lvl="2"/>
            <a:r>
              <a:t>Leipätekstin taso kolme</a:t>
            </a:r>
          </a:p>
          <a:p>
            <a:pPr lvl="3"/>
            <a:r>
              <a:t>Leipätekstin taso neljä</a:t>
            </a:r>
          </a:p>
          <a:p>
            <a:pPr lvl="4"/>
            <a:r>
              <a:t>Leipätekstin taso viisi</a:t>
            </a:r>
          </a:p>
        </p:txBody>
      </p:sp>
      <p:sp>
        <p:nvSpPr>
          <p:cNvPr id="31" name="Otsikko 1"/>
          <p:cNvSpPr txBox="1"/>
          <p:nvPr/>
        </p:nvSpPr>
        <p:spPr>
          <a:xfrm>
            <a:off x="321832" y="0"/>
            <a:ext cx="10515601" cy="849856"/>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lvl1pPr>
              <a:lnSpc>
                <a:spcPct val="90000"/>
              </a:lnSpc>
              <a:defRPr sz="2800">
                <a:solidFill>
                  <a:srgbClr val="FFFFFF"/>
                </a:solidFill>
                <a:latin typeface="Calibri Light"/>
                <a:ea typeface="Calibri Light"/>
                <a:cs typeface="Calibri Light"/>
                <a:sym typeface="Calibri Light"/>
              </a:defRPr>
            </a:lvl1pPr>
          </a:lstStyle>
          <a:p>
            <a:pPr/>
            <a:r>
              <a:t>Muokkaa perustyylejä naps.</a:t>
            </a:r>
          </a:p>
        </p:txBody>
      </p:sp>
      <p:sp>
        <p:nvSpPr>
          <p:cNvPr id="32" name="Dian numero"/>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Kaksi sisältökohdetta">
    <p:spTree>
      <p:nvGrpSpPr>
        <p:cNvPr id="1" name=""/>
        <p:cNvGrpSpPr/>
        <p:nvPr/>
      </p:nvGrpSpPr>
      <p:grpSpPr>
        <a:xfrm>
          <a:off x="0" y="0"/>
          <a:ext cx="0" cy="0"/>
          <a:chOff x="0" y="0"/>
          <a:chExt cx="0" cy="0"/>
        </a:xfrm>
      </p:grpSpPr>
      <p:sp>
        <p:nvSpPr>
          <p:cNvPr id="39" name="Otsikkoteksti"/>
          <p:cNvSpPr txBox="1"/>
          <p:nvPr>
            <p:ph type="title"/>
          </p:nvPr>
        </p:nvSpPr>
        <p:spPr>
          <a:prstGeom prst="rect">
            <a:avLst/>
          </a:prstGeom>
        </p:spPr>
        <p:txBody>
          <a:bodyPr/>
          <a:lstStyle/>
          <a:p>
            <a:pPr/>
            <a:r>
              <a:t>Otsikkoteksti</a:t>
            </a:r>
          </a:p>
        </p:txBody>
      </p:sp>
      <p:sp>
        <p:nvSpPr>
          <p:cNvPr id="40" name="Leipätekstin taso yksi…"/>
          <p:cNvSpPr txBox="1"/>
          <p:nvPr>
            <p:ph type="body" sz="half" idx="1"/>
          </p:nvPr>
        </p:nvSpPr>
        <p:spPr>
          <a:xfrm>
            <a:off x="838200" y="1172584"/>
            <a:ext cx="5181600" cy="5004380"/>
          </a:xfrm>
          <a:prstGeom prst="rect">
            <a:avLst/>
          </a:prstGeom>
        </p:spPr>
        <p:txBody>
          <a:bodyPr/>
          <a:lstStyle/>
          <a:p>
            <a:pPr/>
            <a:r>
              <a:t>Leipätekstin taso yksi</a:t>
            </a:r>
          </a:p>
          <a:p>
            <a:pPr lvl="1"/>
            <a:r>
              <a:t>Leipätekstin taso kaksi</a:t>
            </a:r>
          </a:p>
          <a:p>
            <a:pPr lvl="2"/>
            <a:r>
              <a:t>Leipätekstin taso kolme</a:t>
            </a:r>
          </a:p>
          <a:p>
            <a:pPr lvl="3"/>
            <a:r>
              <a:t>Leipätekstin taso neljä</a:t>
            </a:r>
          </a:p>
          <a:p>
            <a:pPr lvl="4"/>
            <a:r>
              <a:t>Leipätekstin taso viisi</a:t>
            </a:r>
          </a:p>
        </p:txBody>
      </p:sp>
      <p:sp>
        <p:nvSpPr>
          <p:cNvPr id="41" name="Dian numero"/>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Vertailu">
    <p:spTree>
      <p:nvGrpSpPr>
        <p:cNvPr id="1" name=""/>
        <p:cNvGrpSpPr/>
        <p:nvPr/>
      </p:nvGrpSpPr>
      <p:grpSpPr>
        <a:xfrm>
          <a:off x="0" y="0"/>
          <a:ext cx="0" cy="0"/>
          <a:chOff x="0" y="0"/>
          <a:chExt cx="0" cy="0"/>
        </a:xfrm>
      </p:grpSpPr>
      <p:sp>
        <p:nvSpPr>
          <p:cNvPr id="48" name="Leipätekstin taso yksi…"/>
          <p:cNvSpPr txBox="1"/>
          <p:nvPr>
            <p:ph type="body" sz="quarter" idx="1"/>
          </p:nvPr>
        </p:nvSpPr>
        <p:spPr>
          <a:xfrm>
            <a:off x="838200" y="1062542"/>
            <a:ext cx="5157788" cy="823914"/>
          </a:xfrm>
          <a:prstGeom prst="rect">
            <a:avLst/>
          </a:prstGeom>
        </p:spPr>
        <p:txBody>
          <a:bodyPr anchor="b"/>
          <a:lstStyle>
            <a:lvl1pPr marL="0" indent="0">
              <a:buSzTx/>
              <a:buFontTx/>
              <a:buNone/>
              <a:defRPr b="1" sz="2400"/>
            </a:lvl1pPr>
            <a:lvl2pPr marL="0" indent="457200">
              <a:buSzTx/>
              <a:buFontTx/>
              <a:buNone/>
              <a:defRPr b="1" sz="2400"/>
            </a:lvl2pPr>
            <a:lvl3pPr marL="0" indent="914400">
              <a:buSzTx/>
              <a:buFontTx/>
              <a:buNone/>
              <a:defRPr b="1" sz="2400"/>
            </a:lvl3pPr>
            <a:lvl4pPr marL="0" indent="1371600">
              <a:buSzTx/>
              <a:buFontTx/>
              <a:buNone/>
              <a:defRPr b="1" sz="2400"/>
            </a:lvl4pPr>
            <a:lvl5pPr marL="0" indent="1828800">
              <a:buSzTx/>
              <a:buFontTx/>
              <a:buNone/>
              <a:defRPr b="1" sz="2400"/>
            </a:lvl5pPr>
          </a:lstStyle>
          <a:p>
            <a:pPr/>
            <a:r>
              <a:t>Leipätekstin taso yksi</a:t>
            </a:r>
          </a:p>
          <a:p>
            <a:pPr lvl="1"/>
            <a:r>
              <a:t>Leipätekstin taso kaksi</a:t>
            </a:r>
          </a:p>
          <a:p>
            <a:pPr lvl="2"/>
            <a:r>
              <a:t>Leipätekstin taso kolme</a:t>
            </a:r>
          </a:p>
          <a:p>
            <a:pPr lvl="3"/>
            <a:r>
              <a:t>Leipätekstin taso neljä</a:t>
            </a:r>
          </a:p>
          <a:p>
            <a:pPr lvl="4"/>
            <a:r>
              <a:t>Leipätekstin taso viisi</a:t>
            </a:r>
          </a:p>
        </p:txBody>
      </p:sp>
      <p:sp>
        <p:nvSpPr>
          <p:cNvPr id="49" name="Tekstin paikkamerkki 4"/>
          <p:cNvSpPr/>
          <p:nvPr>
            <p:ph type="body" sz="quarter" idx="13"/>
          </p:nvPr>
        </p:nvSpPr>
        <p:spPr>
          <a:xfrm>
            <a:off x="6172200" y="1062542"/>
            <a:ext cx="5183188" cy="823914"/>
          </a:xfrm>
          <a:prstGeom prst="rect">
            <a:avLst/>
          </a:prstGeom>
        </p:spPr>
        <p:txBody>
          <a:bodyPr anchor="b"/>
          <a:lstStyle/>
          <a:p>
            <a:pPr marL="0" indent="0">
              <a:buSzTx/>
              <a:buFontTx/>
              <a:buNone/>
              <a:defRPr b="1" sz="2400"/>
            </a:pPr>
          </a:p>
        </p:txBody>
      </p:sp>
      <p:sp>
        <p:nvSpPr>
          <p:cNvPr id="50" name="Otsikkoteksti"/>
          <p:cNvSpPr txBox="1"/>
          <p:nvPr>
            <p:ph type="title"/>
          </p:nvPr>
        </p:nvSpPr>
        <p:spPr>
          <a:prstGeom prst="rect">
            <a:avLst/>
          </a:prstGeom>
        </p:spPr>
        <p:txBody>
          <a:bodyPr/>
          <a:lstStyle/>
          <a:p>
            <a:pPr/>
            <a:r>
              <a:t>Otsikkoteksti</a:t>
            </a:r>
          </a:p>
        </p:txBody>
      </p:sp>
      <p:sp>
        <p:nvSpPr>
          <p:cNvPr id="51" name="Dian numero"/>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Vain otsikko">
    <p:spTree>
      <p:nvGrpSpPr>
        <p:cNvPr id="1" name=""/>
        <p:cNvGrpSpPr/>
        <p:nvPr/>
      </p:nvGrpSpPr>
      <p:grpSpPr>
        <a:xfrm>
          <a:off x="0" y="0"/>
          <a:ext cx="0" cy="0"/>
          <a:chOff x="0" y="0"/>
          <a:chExt cx="0" cy="0"/>
        </a:xfrm>
      </p:grpSpPr>
      <p:sp>
        <p:nvSpPr>
          <p:cNvPr id="58" name="Otsikkoteksti"/>
          <p:cNvSpPr txBox="1"/>
          <p:nvPr>
            <p:ph type="title"/>
          </p:nvPr>
        </p:nvSpPr>
        <p:spPr>
          <a:prstGeom prst="rect">
            <a:avLst/>
          </a:prstGeom>
        </p:spPr>
        <p:txBody>
          <a:bodyPr/>
          <a:lstStyle/>
          <a:p>
            <a:pPr/>
            <a:r>
              <a:t>Otsikkoteksti</a:t>
            </a:r>
          </a:p>
        </p:txBody>
      </p:sp>
      <p:sp>
        <p:nvSpPr>
          <p:cNvPr id="59" name="Dian numero"/>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yhjä">
    <p:spTree>
      <p:nvGrpSpPr>
        <p:cNvPr id="1" name=""/>
        <p:cNvGrpSpPr/>
        <p:nvPr/>
      </p:nvGrpSpPr>
      <p:grpSpPr>
        <a:xfrm>
          <a:off x="0" y="0"/>
          <a:ext cx="0" cy="0"/>
          <a:chOff x="0" y="0"/>
          <a:chExt cx="0" cy="0"/>
        </a:xfrm>
      </p:grpSpPr>
      <p:sp>
        <p:nvSpPr>
          <p:cNvPr id="66" name="Otsikkoteksti"/>
          <p:cNvSpPr txBox="1"/>
          <p:nvPr>
            <p:ph type="title"/>
          </p:nvPr>
        </p:nvSpPr>
        <p:spPr>
          <a:prstGeom prst="rect">
            <a:avLst/>
          </a:prstGeom>
        </p:spPr>
        <p:txBody>
          <a:bodyPr/>
          <a:lstStyle/>
          <a:p>
            <a:pPr/>
            <a:r>
              <a:t>Otsikkoteksti</a:t>
            </a:r>
          </a:p>
        </p:txBody>
      </p:sp>
      <p:sp>
        <p:nvSpPr>
          <p:cNvPr id="67" name="Dian numero"/>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Otsikollinen sisältö">
    <p:spTree>
      <p:nvGrpSpPr>
        <p:cNvPr id="1" name=""/>
        <p:cNvGrpSpPr/>
        <p:nvPr/>
      </p:nvGrpSpPr>
      <p:grpSpPr>
        <a:xfrm>
          <a:off x="0" y="0"/>
          <a:ext cx="0" cy="0"/>
          <a:chOff x="0" y="0"/>
          <a:chExt cx="0" cy="0"/>
        </a:xfrm>
      </p:grpSpPr>
      <p:sp>
        <p:nvSpPr>
          <p:cNvPr id="74" name="Otsikkoteksti"/>
          <p:cNvSpPr txBox="1"/>
          <p:nvPr>
            <p:ph type="title"/>
          </p:nvPr>
        </p:nvSpPr>
        <p:spPr>
          <a:xfrm>
            <a:off x="839787" y="457200"/>
            <a:ext cx="3932239" cy="1600200"/>
          </a:xfrm>
          <a:prstGeom prst="rect">
            <a:avLst/>
          </a:prstGeom>
        </p:spPr>
        <p:txBody>
          <a:bodyPr anchor="b"/>
          <a:lstStyle>
            <a:lvl1pPr>
              <a:defRPr sz="3200"/>
            </a:lvl1pPr>
          </a:lstStyle>
          <a:p>
            <a:pPr/>
            <a:r>
              <a:t>Otsikkoteksti</a:t>
            </a:r>
          </a:p>
        </p:txBody>
      </p:sp>
      <p:sp>
        <p:nvSpPr>
          <p:cNvPr id="75" name="Leipätekstin taso yksi…"/>
          <p:cNvSpPr txBox="1"/>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a:r>
              <a:t>Leipätekstin taso yksi</a:t>
            </a:r>
          </a:p>
          <a:p>
            <a:pPr lvl="1"/>
            <a:r>
              <a:t>Leipätekstin taso kaksi</a:t>
            </a:r>
          </a:p>
          <a:p>
            <a:pPr lvl="2"/>
            <a:r>
              <a:t>Leipätekstin taso kolme</a:t>
            </a:r>
          </a:p>
          <a:p>
            <a:pPr lvl="3"/>
            <a:r>
              <a:t>Leipätekstin taso neljä</a:t>
            </a:r>
          </a:p>
          <a:p>
            <a:pPr lvl="4"/>
            <a:r>
              <a:t>Leipätekstin taso viisi</a:t>
            </a:r>
          </a:p>
        </p:txBody>
      </p:sp>
      <p:sp>
        <p:nvSpPr>
          <p:cNvPr id="76" name="Tekstin paikkamerkki 3"/>
          <p:cNvSpPr/>
          <p:nvPr>
            <p:ph type="body" sz="quarter" idx="13"/>
          </p:nvPr>
        </p:nvSpPr>
        <p:spPr>
          <a:xfrm>
            <a:off x="839787" y="2057400"/>
            <a:ext cx="3932238" cy="3811588"/>
          </a:xfrm>
          <a:prstGeom prst="rect">
            <a:avLst/>
          </a:prstGeom>
        </p:spPr>
        <p:txBody>
          <a:bodyPr/>
          <a:lstStyle/>
          <a:p>
            <a:pPr marL="0" indent="0">
              <a:buSzTx/>
              <a:buFontTx/>
              <a:buNone/>
              <a:defRPr sz="1600"/>
            </a:pPr>
          </a:p>
        </p:txBody>
      </p:sp>
      <p:sp>
        <p:nvSpPr>
          <p:cNvPr id="77" name="Dian numero"/>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Otsikollinen kuva">
    <p:spTree>
      <p:nvGrpSpPr>
        <p:cNvPr id="1" name=""/>
        <p:cNvGrpSpPr/>
        <p:nvPr/>
      </p:nvGrpSpPr>
      <p:grpSpPr>
        <a:xfrm>
          <a:off x="0" y="0"/>
          <a:ext cx="0" cy="0"/>
          <a:chOff x="0" y="0"/>
          <a:chExt cx="0" cy="0"/>
        </a:xfrm>
      </p:grpSpPr>
      <p:sp>
        <p:nvSpPr>
          <p:cNvPr id="84" name="Otsikkoteksti"/>
          <p:cNvSpPr txBox="1"/>
          <p:nvPr>
            <p:ph type="title"/>
          </p:nvPr>
        </p:nvSpPr>
        <p:spPr>
          <a:xfrm>
            <a:off x="839787" y="457200"/>
            <a:ext cx="3932239" cy="1600200"/>
          </a:xfrm>
          <a:prstGeom prst="rect">
            <a:avLst/>
          </a:prstGeom>
        </p:spPr>
        <p:txBody>
          <a:bodyPr anchor="b"/>
          <a:lstStyle>
            <a:lvl1pPr>
              <a:defRPr sz="3200"/>
            </a:lvl1pPr>
          </a:lstStyle>
          <a:p>
            <a:pPr/>
            <a:r>
              <a:t>Otsikkoteksti</a:t>
            </a:r>
          </a:p>
        </p:txBody>
      </p:sp>
      <p:sp>
        <p:nvSpPr>
          <p:cNvPr id="85" name="Kuvan paikkamerkki 2"/>
          <p:cNvSpPr/>
          <p:nvPr>
            <p:ph type="pic" sz="half" idx="13"/>
          </p:nvPr>
        </p:nvSpPr>
        <p:spPr>
          <a:xfrm>
            <a:off x="5183187" y="987425"/>
            <a:ext cx="6172201" cy="4873625"/>
          </a:xfrm>
          <a:prstGeom prst="rect">
            <a:avLst/>
          </a:prstGeom>
        </p:spPr>
        <p:txBody>
          <a:bodyPr lIns="91439" rIns="91439">
            <a:noAutofit/>
          </a:bodyPr>
          <a:lstStyle/>
          <a:p>
            <a:pPr/>
          </a:p>
        </p:txBody>
      </p:sp>
      <p:sp>
        <p:nvSpPr>
          <p:cNvPr id="86" name="Leipätekstin taso yksi…"/>
          <p:cNvSpPr txBox="1"/>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pPr/>
            <a:r>
              <a:t>Leipätekstin taso yksi</a:t>
            </a:r>
          </a:p>
          <a:p>
            <a:pPr lvl="1"/>
            <a:r>
              <a:t>Leipätekstin taso kaksi</a:t>
            </a:r>
          </a:p>
          <a:p>
            <a:pPr lvl="2"/>
            <a:r>
              <a:t>Leipätekstin taso kolme</a:t>
            </a:r>
          </a:p>
          <a:p>
            <a:pPr lvl="3"/>
            <a:r>
              <a:t>Leipätekstin taso neljä</a:t>
            </a:r>
          </a:p>
          <a:p>
            <a:pPr lvl="4"/>
            <a:r>
              <a:t>Leipätekstin taso viisi</a:t>
            </a:r>
          </a:p>
        </p:txBody>
      </p:sp>
      <p:sp>
        <p:nvSpPr>
          <p:cNvPr id="87" name="Dian numero"/>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Otsikkoteksti"/>
          <p:cNvSpPr txBox="1"/>
          <p:nvPr>
            <p:ph type="title"/>
          </p:nvPr>
        </p:nvSpPr>
        <p:spPr>
          <a:xfrm>
            <a:off x="321832" y="1"/>
            <a:ext cx="10515601" cy="849855"/>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Otsikkoteksti</a:t>
            </a:r>
          </a:p>
        </p:txBody>
      </p:sp>
      <p:sp>
        <p:nvSpPr>
          <p:cNvPr id="3" name="Leipätekstin taso yksi…"/>
          <p:cNvSpPr txBox="1"/>
          <p:nvPr>
            <p:ph type="body" idx="1"/>
          </p:nvPr>
        </p:nvSpPr>
        <p:spPr>
          <a:xfrm>
            <a:off x="838200" y="1054249"/>
            <a:ext cx="10515600" cy="5122715"/>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Leipätekstin taso yksi</a:t>
            </a:r>
          </a:p>
          <a:p>
            <a:pPr lvl="1"/>
            <a:r>
              <a:t>Leipätekstin taso kaksi</a:t>
            </a:r>
          </a:p>
          <a:p>
            <a:pPr lvl="2"/>
            <a:r>
              <a:t>Leipätekstin taso kolme</a:t>
            </a:r>
          </a:p>
          <a:p>
            <a:pPr lvl="3"/>
            <a:r>
              <a:t>Leipätekstin taso neljä</a:t>
            </a:r>
          </a:p>
          <a:p>
            <a:pPr lvl="4"/>
            <a:r>
              <a:t>Leipätekstin taso viisi</a:t>
            </a:r>
          </a:p>
        </p:txBody>
      </p:sp>
      <p:sp>
        <p:nvSpPr>
          <p:cNvPr id="4" name="Dian numero"/>
          <p:cNvSpPr txBox="1"/>
          <p:nvPr>
            <p:ph type="sldNum" sz="quarter" idx="2"/>
          </p:nvPr>
        </p:nvSpPr>
        <p:spPr>
          <a:xfrm>
            <a:off x="11095176" y="6404292"/>
            <a:ext cx="258624" cy="269241"/>
          </a:xfrm>
          <a:prstGeom prst="rect">
            <a:avLst/>
          </a:prstGeom>
          <a:ln w="12700">
            <a:miter lim="400000"/>
          </a:ln>
        </p:spPr>
        <p:txBody>
          <a:bodyPr wrap="none" lIns="45719" rIns="45719" anchor="ctr">
            <a:spAutoFit/>
          </a:bodyPr>
          <a:lstStyle>
            <a:lvl1pPr algn="r">
              <a:defRPr sz="1200">
                <a:solidFill>
                  <a:srgbClr val="88888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2800" u="none">
          <a:ln>
            <a:noFill/>
          </a:ln>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b="0" baseline="0" cap="none" i="0" spc="0" strike="noStrike" sz="2800" u="none">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b="0" baseline="0" cap="none" i="0" spc="0" strike="noStrike" sz="2800" u="none">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b="0" baseline="0" cap="none" i="0" spc="0" strike="noStrike" sz="2800" u="none">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b="0" baseline="0" cap="none" i="0" spc="0" strike="noStrike" sz="2800" u="none">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b="0" baseline="0" cap="none" i="0" spc="0" strike="noStrike" sz="2800" u="none">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b="0" baseline="0" cap="none" i="0" spc="0" strike="noStrike" sz="2800" u="none">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b="0" baseline="0" cap="none" i="0" spc="0" strike="noStrike" sz="2800" u="none">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b="0" baseline="0" cap="none" i="0" spc="0" strike="noStrike" sz="2800" u="none">
          <a:ln>
            <a:noFill/>
          </a:ln>
          <a:solidFill>
            <a:srgbClr val="FFFFFF"/>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1.tif"/></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tif"/></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tif"/></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tif"/></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tif"/></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tif"/></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tif"/></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tif"/></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tif"/></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tif"/></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tif"/></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4" name="Alaotsikko 2"/>
          <p:cNvSpPr txBox="1"/>
          <p:nvPr>
            <p:ph type="subTitle" sz="quarter" idx="1"/>
          </p:nvPr>
        </p:nvSpPr>
        <p:spPr>
          <a:xfrm>
            <a:off x="445194" y="1516084"/>
            <a:ext cx="5598767" cy="1048696"/>
          </a:xfrm>
          <a:prstGeom prst="rect">
            <a:avLst/>
          </a:prstGeom>
        </p:spPr>
        <p:txBody>
          <a:bodyPr/>
          <a:lstStyle/>
          <a:p>
            <a:pPr algn="l">
              <a:defRPr sz="2000"/>
            </a:pPr>
          </a:p>
        </p:txBody>
      </p:sp>
      <p:pic>
        <p:nvPicPr>
          <p:cNvPr id="115" name="Kuva 4" descr="Kuva 4"/>
          <p:cNvPicPr>
            <a:picLocks noChangeAspect="1"/>
          </p:cNvPicPr>
          <p:nvPr/>
        </p:nvPicPr>
        <p:blipFill>
          <a:blip r:embed="rId3">
            <a:extLst/>
          </a:blip>
          <a:stretch>
            <a:fillRect/>
          </a:stretch>
        </p:blipFill>
        <p:spPr>
          <a:xfrm>
            <a:off x="6841418" y="189570"/>
            <a:ext cx="4649239" cy="6523465"/>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9" name="Otsikko 1"/>
          <p:cNvSpPr txBox="1"/>
          <p:nvPr>
            <p:ph type="title"/>
          </p:nvPr>
        </p:nvSpPr>
        <p:spPr>
          <a:xfrm>
            <a:off x="321832" y="0"/>
            <a:ext cx="10515601" cy="849856"/>
          </a:xfrm>
          <a:prstGeom prst="rect">
            <a:avLst/>
          </a:prstGeom>
        </p:spPr>
        <p:txBody>
          <a:bodyPr/>
          <a:lstStyle/>
          <a:p>
            <a:pPr/>
          </a:p>
        </p:txBody>
      </p:sp>
      <p:sp>
        <p:nvSpPr>
          <p:cNvPr id="160" name="Sisällön paikkamerkki 2"/>
          <p:cNvSpPr txBox="1"/>
          <p:nvPr>
            <p:ph type="body" sz="half" idx="1"/>
          </p:nvPr>
        </p:nvSpPr>
        <p:spPr>
          <a:prstGeom prst="rect">
            <a:avLst/>
          </a:prstGeom>
        </p:spPr>
        <p:txBody>
          <a:bodyPr/>
          <a:lstStyle/>
          <a:p>
            <a:pPr/>
          </a:p>
        </p:txBody>
      </p:sp>
      <p:pic>
        <p:nvPicPr>
          <p:cNvPr id="161" name="Kuva 4" descr="Kuva 4"/>
          <p:cNvPicPr>
            <a:picLocks noChangeAspect="1"/>
          </p:cNvPicPr>
          <p:nvPr/>
        </p:nvPicPr>
        <p:blipFill>
          <a:blip r:embed="rId2">
            <a:extLst/>
          </a:blip>
          <a:stretch>
            <a:fillRect/>
          </a:stretch>
        </p:blipFill>
        <p:spPr>
          <a:xfrm>
            <a:off x="1173183" y="849855"/>
            <a:ext cx="9664250" cy="625165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wipe dir="l"/>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3" name="Otsikko 1"/>
          <p:cNvSpPr txBox="1"/>
          <p:nvPr>
            <p:ph type="title"/>
          </p:nvPr>
        </p:nvSpPr>
        <p:spPr>
          <a:xfrm>
            <a:off x="312233" y="-1"/>
            <a:ext cx="10417100" cy="869795"/>
          </a:xfrm>
          <a:prstGeom prst="rect">
            <a:avLst/>
          </a:prstGeom>
        </p:spPr>
        <p:txBody>
          <a:bodyPr/>
          <a:lstStyle>
            <a:lvl1pPr>
              <a:defRPr sz="2400"/>
            </a:lvl1pPr>
          </a:lstStyle>
          <a:p>
            <a:pPr/>
            <a:r>
              <a:t>Föreningsprogrammets förslag till åtgärder</a:t>
            </a:r>
          </a:p>
        </p:txBody>
      </p:sp>
      <p:sp>
        <p:nvSpPr>
          <p:cNvPr id="164" name="Sisällön paikkamerkki 2"/>
          <p:cNvSpPr txBox="1"/>
          <p:nvPr>
            <p:ph type="body" sz="half" idx="1"/>
          </p:nvPr>
        </p:nvSpPr>
        <p:spPr>
          <a:xfrm>
            <a:off x="5931946" y="1976351"/>
            <a:ext cx="5181601" cy="4748920"/>
          </a:xfrm>
          <a:prstGeom prst="rect">
            <a:avLst/>
          </a:prstGeom>
        </p:spPr>
        <p:txBody>
          <a:bodyPr/>
          <a:lstStyle/>
          <a:p>
            <a:pPr marL="0" indent="0">
              <a:lnSpc>
                <a:spcPct val="72000"/>
              </a:lnSpc>
              <a:buSzTx/>
              <a:buNone/>
              <a:defRPr b="1" sz="1900"/>
            </a:pPr>
            <a:r>
              <a:t>22. Intressebevakningen lyssnar på föreningarna</a:t>
            </a:r>
          </a:p>
          <a:p>
            <a:pPr marL="0" indent="0">
              <a:lnSpc>
                <a:spcPct val="72000"/>
              </a:lnSpc>
              <a:buSzTx/>
              <a:buNone/>
              <a:defRPr sz="1900"/>
            </a:pPr>
            <a:r>
              <a:t>Dövförbundets intressebevakning vet vilka bekymmer som tas upp i föreningarna och håller dessa teman framme i sitt påverkansarbete. Förbundets diskussionsdagar och Må bra-dagar för föreningarna erbjuder forum för sammankomst och diskussion. Förbundet utbildar föreningarna i frågor som rör intressebevakning. Förbundets anställda sätter sig in i föreningsprogrammet och främjar i sitt arbete genomförandet av det.</a:t>
            </a:r>
          </a:p>
          <a:p>
            <a:pPr marL="0" indent="0">
              <a:lnSpc>
                <a:spcPct val="72000"/>
              </a:lnSpc>
              <a:buSzTx/>
              <a:buNone/>
              <a:defRPr b="1" sz="1900"/>
            </a:pPr>
            <a:r>
              <a:t>23. Regionpersonalens roll som stöd för föreningarna utvecklas</a:t>
            </a:r>
          </a:p>
          <a:p>
            <a:pPr marL="0" indent="0">
              <a:lnSpc>
                <a:spcPct val="72000"/>
              </a:lnSpc>
              <a:buSzTx/>
              <a:buNone/>
              <a:defRPr sz="1900"/>
            </a:pPr>
            <a:r>
              <a:t>Regionarbetarna håller ett öga på vilka behov av utbildning, information och hjälp föreningarna har och erbjuder konkret stöd. Regionpersonalen får kompletterande utbildning så att deras kunskaper allt bättre motsvarar föreningarnas behov.</a:t>
            </a:r>
          </a:p>
        </p:txBody>
      </p:sp>
      <p:sp>
        <p:nvSpPr>
          <p:cNvPr id="165" name="Tekstiruutu 5"/>
          <p:cNvSpPr txBox="1"/>
          <p:nvPr/>
        </p:nvSpPr>
        <p:spPr>
          <a:xfrm>
            <a:off x="5433232" y="984119"/>
            <a:ext cx="6629681" cy="98857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400">
                <a:solidFill>
                  <a:srgbClr val="F18700"/>
                </a:solidFill>
              </a:defRPr>
            </a:pPr>
            <a:r>
              <a:t>█</a:t>
            </a:r>
            <a:r>
              <a:rPr>
                <a:solidFill>
                  <a:srgbClr val="000000"/>
                </a:solidFill>
              </a:rPr>
              <a:t> </a:t>
            </a:r>
            <a:r>
              <a:rPr b="1" sz="2800">
                <a:solidFill>
                  <a:srgbClr val="000000"/>
                </a:solidFill>
              </a:rPr>
              <a:t>SAMARBETET MELLAN FÖRENINGARNA OCH FINLANDS DÖVAS FÖRBUND</a:t>
            </a:r>
          </a:p>
        </p:txBody>
      </p:sp>
      <p:pic>
        <p:nvPicPr>
          <p:cNvPr id="166" name="Kuva 4" descr="Kuva 4"/>
          <p:cNvPicPr>
            <a:picLocks noChangeAspect="1"/>
          </p:cNvPicPr>
          <p:nvPr/>
        </p:nvPicPr>
        <p:blipFill>
          <a:blip r:embed="rId2">
            <a:extLst/>
          </a:blip>
          <a:stretch>
            <a:fillRect/>
          </a:stretch>
        </p:blipFill>
        <p:spPr>
          <a:xfrm>
            <a:off x="-490301" y="1926432"/>
            <a:ext cx="6325309" cy="443613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wipe dir="l"/>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8" name="Otsikko 1"/>
          <p:cNvSpPr txBox="1"/>
          <p:nvPr>
            <p:ph type="title"/>
          </p:nvPr>
        </p:nvSpPr>
        <p:spPr>
          <a:xfrm>
            <a:off x="312233" y="-1"/>
            <a:ext cx="10417100" cy="869795"/>
          </a:xfrm>
          <a:prstGeom prst="rect">
            <a:avLst/>
          </a:prstGeom>
        </p:spPr>
        <p:txBody>
          <a:bodyPr/>
          <a:lstStyle>
            <a:lvl1pPr>
              <a:defRPr sz="2400"/>
            </a:lvl1pPr>
          </a:lstStyle>
          <a:p>
            <a:pPr/>
            <a:r>
              <a:t>Föreningsprogrammets förslag till åtgärder</a:t>
            </a:r>
          </a:p>
        </p:txBody>
      </p:sp>
      <p:sp>
        <p:nvSpPr>
          <p:cNvPr id="169" name="Sisällön paikkamerkki 2"/>
          <p:cNvSpPr txBox="1"/>
          <p:nvPr>
            <p:ph type="body" sz="half" idx="1"/>
          </p:nvPr>
        </p:nvSpPr>
        <p:spPr>
          <a:xfrm>
            <a:off x="5931946" y="1976351"/>
            <a:ext cx="5181601" cy="4748920"/>
          </a:xfrm>
          <a:prstGeom prst="rect">
            <a:avLst/>
          </a:prstGeom>
        </p:spPr>
        <p:txBody>
          <a:bodyPr/>
          <a:lstStyle/>
          <a:p>
            <a:pPr marL="0" indent="0" defTabSz="905255">
              <a:lnSpc>
                <a:spcPct val="72000"/>
              </a:lnSpc>
              <a:spcBef>
                <a:spcPts val="900"/>
              </a:spcBef>
              <a:buSzTx/>
              <a:buNone/>
              <a:defRPr b="1" sz="1881"/>
            </a:pPr>
            <a:r>
              <a:t>24. Fungerande gemensamma kampanjer</a:t>
            </a:r>
          </a:p>
          <a:p>
            <a:pPr marL="0" indent="0" defTabSz="905255">
              <a:lnSpc>
                <a:spcPct val="72000"/>
              </a:lnSpc>
              <a:spcBef>
                <a:spcPts val="900"/>
              </a:spcBef>
              <a:buSzTx/>
              <a:buNone/>
              <a:defRPr sz="1881"/>
            </a:pPr>
            <a:r>
              <a:t>Finlands Dövas Förbund och föreningarna driver gemensamma kampanjer i aktuella samhällsfrågor. Finlands Dövas Förbund producerar material och erbjuder föreningarna verktyg som underlät- tar deras kampanjarbete.</a:t>
            </a:r>
          </a:p>
          <a:p>
            <a:pPr marL="0" indent="0" defTabSz="905255">
              <a:lnSpc>
                <a:spcPct val="72000"/>
              </a:lnSpc>
              <a:spcBef>
                <a:spcPts val="900"/>
              </a:spcBef>
              <a:buSzTx/>
              <a:buNone/>
              <a:defRPr b="1" sz="1881"/>
            </a:pPr>
            <a:r>
              <a:t>25. Föreningsprogrammet förankras i föreningarnas vardag</a:t>
            </a:r>
          </a:p>
          <a:p>
            <a:pPr marL="0" indent="0" defTabSz="905255">
              <a:lnSpc>
                <a:spcPct val="72000"/>
              </a:lnSpc>
              <a:spcBef>
                <a:spcPts val="900"/>
              </a:spcBef>
              <a:buSzTx/>
              <a:buNone/>
              <a:defRPr sz="1881"/>
            </a:pPr>
            <a:r>
              <a:t>Förbundet engagerar sig i att förankra föreningsprogrammet i föreningarna. Man använder sig här av regionala forum som en gemensam kanal för utveckling. På forumen får föreningsfunktionärer och andra intresserade nya idéer, motivation och handledning för att genomföra förändringar. Under loppet av år 2018 kommer föreningarna och Finlands Dövas Förbund överens om uppföljning och utvärdering av föreningsprogrammet. Programmet blir en viktig del av föreningarnas vardag och betjänar genuint en utveckling av verksamheten.</a:t>
            </a:r>
          </a:p>
        </p:txBody>
      </p:sp>
      <p:sp>
        <p:nvSpPr>
          <p:cNvPr id="170" name="Tekstiruutu 5"/>
          <p:cNvSpPr txBox="1"/>
          <p:nvPr/>
        </p:nvSpPr>
        <p:spPr>
          <a:xfrm>
            <a:off x="5433232" y="984119"/>
            <a:ext cx="6629681" cy="98857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400">
                <a:solidFill>
                  <a:srgbClr val="F18700"/>
                </a:solidFill>
              </a:defRPr>
            </a:pPr>
            <a:r>
              <a:t>█</a:t>
            </a:r>
            <a:r>
              <a:rPr>
                <a:solidFill>
                  <a:srgbClr val="000000"/>
                </a:solidFill>
              </a:rPr>
              <a:t> </a:t>
            </a:r>
            <a:r>
              <a:rPr b="1" sz="2800">
                <a:solidFill>
                  <a:srgbClr val="000000"/>
                </a:solidFill>
              </a:rPr>
              <a:t>SAMARBETET MELLAN FÖRENINGARNA OCH FINLANDS DÖVAS FÖRBUND</a:t>
            </a:r>
          </a:p>
        </p:txBody>
      </p:sp>
      <p:pic>
        <p:nvPicPr>
          <p:cNvPr id="171" name="Kuva 4" descr="Kuva 4"/>
          <p:cNvPicPr>
            <a:picLocks noChangeAspect="1"/>
          </p:cNvPicPr>
          <p:nvPr/>
        </p:nvPicPr>
        <p:blipFill>
          <a:blip r:embed="rId2">
            <a:extLst/>
          </a:blip>
          <a:stretch>
            <a:fillRect/>
          </a:stretch>
        </p:blipFill>
        <p:spPr>
          <a:xfrm>
            <a:off x="-490301" y="1926432"/>
            <a:ext cx="6325309" cy="443613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wipe dir="l"/>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3" name="Otsikko 1"/>
          <p:cNvSpPr txBox="1"/>
          <p:nvPr>
            <p:ph type="ctrTitle"/>
          </p:nvPr>
        </p:nvSpPr>
        <p:spPr>
          <a:xfrm>
            <a:off x="3747246" y="1133120"/>
            <a:ext cx="7606553" cy="4407068"/>
          </a:xfrm>
          <a:prstGeom prst="rect">
            <a:avLst/>
          </a:prstGeom>
        </p:spPr>
        <p:txBody>
          <a:bodyPr/>
          <a:lstStyle/>
          <a:p>
            <a:pPr/>
            <a:r>
              <a:t>TILL FÖRENINGARNA</a:t>
            </a:r>
            <a:br/>
            <a:r>
              <a:rPr sz="3600"/>
              <a:t>www.kuurojenliitto.fi/yhdistyshuone</a:t>
            </a:r>
            <a:br>
              <a:rPr sz="3600"/>
            </a:br>
            <a:br>
              <a:rPr sz="3600"/>
            </a:br>
            <a:r>
              <a:t>TILL FÖRENINGARNA PÅ FACEBOOK</a:t>
            </a:r>
          </a:p>
          <a:p>
            <a:pPr/>
            <a:r>
              <a:rPr sz="3600"/>
              <a:t>www.facebook.com/SV/KLyhdistyshuone</a:t>
            </a:r>
          </a:p>
        </p:txBody>
      </p:sp>
    </p:spTree>
  </p:cSld>
  <p:clrMapOvr>
    <a:masterClrMapping/>
  </p:clrMapOvr>
  <mc:AlternateContent xmlns:mc="http://schemas.openxmlformats.org/markup-compatibility/2006">
    <mc:Choice xmlns:p14="http://schemas.microsoft.com/office/powerpoint/2010/main" Requires="p14">
      <p:transition spd="slow" advClick="1" p14:dur="1200">
        <p:wipe dir="l"/>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FFFFF"/>
        </a:solidFill>
      </p:bgPr>
    </p:bg>
    <p:spTree>
      <p:nvGrpSpPr>
        <p:cNvPr id="1" name=""/>
        <p:cNvGrpSpPr/>
        <p:nvPr/>
      </p:nvGrpSpPr>
      <p:grpSpPr>
        <a:xfrm>
          <a:off x="0" y="0"/>
          <a:ext cx="0" cy="0"/>
          <a:chOff x="0" y="0"/>
          <a:chExt cx="0" cy="0"/>
        </a:xfrm>
      </p:grpSpPr>
      <p:sp>
        <p:nvSpPr>
          <p:cNvPr id="175" name="Otsikko 1"/>
          <p:cNvSpPr txBox="1"/>
          <p:nvPr>
            <p:ph type="ctrTitle"/>
          </p:nvPr>
        </p:nvSpPr>
        <p:spPr>
          <a:xfrm>
            <a:off x="806823" y="1133119"/>
            <a:ext cx="10546978" cy="2387601"/>
          </a:xfrm>
          <a:prstGeom prst="rect">
            <a:avLst/>
          </a:prstGeom>
        </p:spPr>
        <p:txBody>
          <a:bodyPr/>
          <a:lstStyle>
            <a:lvl1pPr algn="ctr">
              <a:defRPr>
                <a:solidFill>
                  <a:srgbClr val="000000"/>
                </a:solidFill>
              </a:defRPr>
            </a:lvl1pPr>
          </a:lstStyle>
          <a:p>
            <a:pPr/>
            <a:r>
              <a:t>Tack</a:t>
            </a:r>
          </a:p>
        </p:txBody>
      </p:sp>
      <p:sp>
        <p:nvSpPr>
          <p:cNvPr id="176" name="Alaotsikko 2"/>
          <p:cNvSpPr txBox="1"/>
          <p:nvPr>
            <p:ph type="subTitle" sz="quarter" idx="1"/>
          </p:nvPr>
        </p:nvSpPr>
        <p:spPr>
          <a:xfrm>
            <a:off x="806823" y="3623552"/>
            <a:ext cx="10546978" cy="690264"/>
          </a:xfrm>
          <a:prstGeom prst="rect">
            <a:avLst/>
          </a:prstGeom>
        </p:spPr>
        <p:txBody>
          <a:bodyPr/>
          <a:lstStyle/>
          <a:p>
            <a:pPr algn="ctr">
              <a:defRPr>
                <a:solidFill>
                  <a:srgbClr val="000000"/>
                </a:solidFill>
              </a:defRPr>
            </a:pPr>
          </a:p>
        </p:txBody>
      </p:sp>
      <p:pic>
        <p:nvPicPr>
          <p:cNvPr id="177" name="Kuva" descr="Kuva"/>
          <p:cNvPicPr>
            <a:picLocks noChangeAspect="1"/>
          </p:cNvPicPr>
          <p:nvPr/>
        </p:nvPicPr>
        <p:blipFill>
          <a:blip r:embed="rId2">
            <a:extLst/>
          </a:blip>
          <a:stretch>
            <a:fillRect/>
          </a:stretch>
        </p:blipFill>
        <p:spPr>
          <a:xfrm>
            <a:off x="2441762" y="4960096"/>
            <a:ext cx="7277101" cy="82550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wipe dir="l"/>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7" name="Otsikko 1"/>
          <p:cNvSpPr txBox="1"/>
          <p:nvPr>
            <p:ph type="title"/>
          </p:nvPr>
        </p:nvSpPr>
        <p:spPr>
          <a:xfrm>
            <a:off x="312233" y="-1"/>
            <a:ext cx="10417100" cy="869795"/>
          </a:xfrm>
          <a:prstGeom prst="rect">
            <a:avLst/>
          </a:prstGeom>
        </p:spPr>
        <p:txBody>
          <a:bodyPr/>
          <a:lstStyle>
            <a:lvl1pPr>
              <a:defRPr sz="2400"/>
            </a:lvl1pPr>
          </a:lstStyle>
          <a:p>
            <a:pPr/>
            <a:r>
              <a:t>Föreningsprogrammets förslag till åtgärder</a:t>
            </a:r>
          </a:p>
        </p:txBody>
      </p:sp>
      <p:sp>
        <p:nvSpPr>
          <p:cNvPr id="118" name="Sisällön paikkamerkki 2"/>
          <p:cNvSpPr txBox="1"/>
          <p:nvPr>
            <p:ph type="body" sz="half" idx="1"/>
          </p:nvPr>
        </p:nvSpPr>
        <p:spPr>
          <a:xfrm>
            <a:off x="838200" y="1678191"/>
            <a:ext cx="5181600" cy="5179809"/>
          </a:xfrm>
          <a:prstGeom prst="rect">
            <a:avLst/>
          </a:prstGeom>
        </p:spPr>
        <p:txBody>
          <a:bodyPr/>
          <a:lstStyle/>
          <a:p>
            <a:pPr marL="0" indent="0">
              <a:lnSpc>
                <a:spcPct val="72000"/>
              </a:lnSpc>
              <a:buSzTx/>
              <a:buNone/>
              <a:defRPr b="1" sz="1900"/>
            </a:pPr>
            <a:r>
              <a:t>1. Föreningarnas grundläggande verksamhet och program byggs modigt upp på nytt</a:t>
            </a:r>
          </a:p>
          <a:p>
            <a:pPr marL="0" indent="0">
              <a:lnSpc>
                <a:spcPct val="72000"/>
              </a:lnSpc>
              <a:buSzTx/>
              <a:buNone/>
              <a:defRPr sz="1900"/>
            </a:pPr>
            <a:r>
              <a:t>Föreningens verksamhet utgår från medlemmarna och ter sig fräsch och lockande. Man kartlägger medlemmarnas behov och uppdaterar föreningsverksamheten så att den motsvarar behoven. Programmet skräddarsys utgående från föreningsmedlemmarnas idéer och medlemmarna intar en aktiv roll i att genomföra verksamheten.</a:t>
            </a:r>
          </a:p>
          <a:p>
            <a:pPr marL="0" indent="0">
              <a:lnSpc>
                <a:spcPct val="72000"/>
              </a:lnSpc>
              <a:buSzTx/>
              <a:buNone/>
              <a:defRPr b="1" sz="1900"/>
            </a:pPr>
            <a:r>
              <a:t>2. Föreningarnas visioner och strategier utvecklas</a:t>
            </a:r>
          </a:p>
          <a:p>
            <a:pPr marL="0" indent="0">
              <a:lnSpc>
                <a:spcPct val="72000"/>
              </a:lnSpc>
              <a:buSzTx/>
              <a:buNone/>
              <a:defRPr sz="1900"/>
            </a:pPr>
            <a:r>
              <a:t>Föreningarna riktar blicken mot framtiden och skapar sig en vision och strategi, för till exempel tre eller fem år. Visionen är föreningens gemensamma dröm om hurdan verksamheten är när den är som bäst och strategin beskriver metoderna för att få den gemensamma drömmen att gå i uppfyllelse. Finlands Dövas Förbund stöder föreningarna i att söka sin riktning genom att erbjuda expertis och verk- tyg. Visionerna är positiva och inriktade på problemlösning.</a:t>
            </a:r>
          </a:p>
        </p:txBody>
      </p:sp>
      <p:pic>
        <p:nvPicPr>
          <p:cNvPr id="119" name="Kuva 4" descr="Kuva 4"/>
          <p:cNvPicPr>
            <a:picLocks noChangeAspect="1"/>
          </p:cNvPicPr>
          <p:nvPr/>
        </p:nvPicPr>
        <p:blipFill>
          <a:blip r:embed="rId2">
            <a:extLst/>
          </a:blip>
          <a:stretch>
            <a:fillRect/>
          </a:stretch>
        </p:blipFill>
        <p:spPr>
          <a:xfrm>
            <a:off x="6644233" y="869794"/>
            <a:ext cx="4237532" cy="5988207"/>
          </a:xfrm>
          <a:prstGeom prst="rect">
            <a:avLst/>
          </a:prstGeom>
          <a:ln w="12700">
            <a:miter lim="400000"/>
          </a:ln>
        </p:spPr>
      </p:pic>
      <p:sp>
        <p:nvSpPr>
          <p:cNvPr id="120" name="Tekstiruutu 5"/>
          <p:cNvSpPr txBox="1"/>
          <p:nvPr/>
        </p:nvSpPr>
        <p:spPr>
          <a:xfrm>
            <a:off x="580015" y="1012382"/>
            <a:ext cx="4390018" cy="54407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400">
                <a:solidFill>
                  <a:srgbClr val="F18700"/>
                </a:solidFill>
              </a:defRPr>
            </a:pPr>
            <a:r>
              <a:t>█</a:t>
            </a:r>
            <a:r>
              <a:rPr>
                <a:solidFill>
                  <a:srgbClr val="000000"/>
                </a:solidFill>
              </a:rPr>
              <a:t> </a:t>
            </a:r>
            <a:r>
              <a:rPr b="1" sz="2800">
                <a:solidFill>
                  <a:srgbClr val="000000"/>
                </a:solidFill>
              </a:rPr>
              <a:t>VERKSAMHETEN</a:t>
            </a:r>
          </a:p>
        </p:txBody>
      </p:sp>
    </p:spTree>
  </p:cSld>
  <p:clrMapOvr>
    <a:masterClrMapping/>
  </p:clrMapOvr>
  <mc:AlternateContent xmlns:mc="http://schemas.openxmlformats.org/markup-compatibility/2006">
    <mc:Choice xmlns:p14="http://schemas.microsoft.com/office/powerpoint/2010/main" Requires="p14">
      <p:transition spd="slow" advClick="1" p14:dur="1200">
        <p:wipe dir="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2" name="Otsikko 1"/>
          <p:cNvSpPr txBox="1"/>
          <p:nvPr>
            <p:ph type="title"/>
          </p:nvPr>
        </p:nvSpPr>
        <p:spPr>
          <a:xfrm>
            <a:off x="312233" y="-1"/>
            <a:ext cx="10417100" cy="869795"/>
          </a:xfrm>
          <a:prstGeom prst="rect">
            <a:avLst/>
          </a:prstGeom>
        </p:spPr>
        <p:txBody>
          <a:bodyPr/>
          <a:lstStyle>
            <a:lvl1pPr>
              <a:defRPr sz="2400"/>
            </a:lvl1pPr>
          </a:lstStyle>
          <a:p>
            <a:pPr/>
            <a:r>
              <a:t>Föreningsprogrammets förslag till åtgärder</a:t>
            </a:r>
          </a:p>
        </p:txBody>
      </p:sp>
      <p:sp>
        <p:nvSpPr>
          <p:cNvPr id="123" name="Sisällön paikkamerkki 2"/>
          <p:cNvSpPr txBox="1"/>
          <p:nvPr>
            <p:ph type="body" sz="half" idx="1"/>
          </p:nvPr>
        </p:nvSpPr>
        <p:spPr>
          <a:xfrm>
            <a:off x="838200" y="1678192"/>
            <a:ext cx="5181600" cy="4883973"/>
          </a:xfrm>
          <a:prstGeom prst="rect">
            <a:avLst/>
          </a:prstGeom>
        </p:spPr>
        <p:txBody>
          <a:bodyPr/>
          <a:lstStyle/>
          <a:p>
            <a:pPr marL="0" indent="0">
              <a:lnSpc>
                <a:spcPct val="72000"/>
              </a:lnSpc>
              <a:buSzTx/>
              <a:buNone/>
              <a:defRPr b="1" sz="1700"/>
            </a:pPr>
            <a:r>
              <a:t>3. Verksamhetens struktur lättas upp</a:t>
            </a:r>
          </a:p>
          <a:p>
            <a:pPr marL="0" indent="0">
              <a:lnSpc>
                <a:spcPct val="72000"/>
              </a:lnSpc>
              <a:buSzTx/>
              <a:buNone/>
              <a:defRPr sz="1700"/>
            </a:pPr>
            <a:r>
              <a:t>Föreningens traditionella verksamhet uppdateras så att den motsvarar dagens behov. Föreningen svarar på gemenskapens behov genom att söka nya verksamhetsformer, t.ex. pop up-evenemang, some-grupper, digikaffe eller växlande mötesplatser. Tröskeln är låg för att delta i föreningens verksamhet.</a:t>
            </a:r>
          </a:p>
          <a:p>
            <a:pPr marL="0" indent="0">
              <a:lnSpc>
                <a:spcPct val="72000"/>
              </a:lnSpc>
              <a:buSzTx/>
              <a:buNone/>
              <a:defRPr b="1" sz="1700"/>
            </a:pPr>
            <a:r>
              <a:t>4. Barn och ungdomar deltar i verksamheten</a:t>
            </a:r>
          </a:p>
          <a:p>
            <a:pPr marL="0" indent="0">
              <a:lnSpc>
                <a:spcPct val="72000"/>
              </a:lnSpc>
              <a:buSzTx/>
              <a:buNone/>
              <a:defRPr sz="1700"/>
            </a:pPr>
            <a:r>
              <a:t>Man får med mera barn, ungdomar och familjer i verksamheten. Föreningens verksamhet är planerad så att även deras önskemål hörsammas. Dövsamhällets traditioner överförs till en ny generation.</a:t>
            </a:r>
          </a:p>
          <a:p>
            <a:pPr marL="0" indent="0">
              <a:lnSpc>
                <a:spcPct val="72000"/>
              </a:lnSpc>
              <a:buSzTx/>
              <a:buNone/>
              <a:defRPr b="1" sz="1700"/>
            </a:pPr>
            <a:r>
              <a:t>5. Föreningarnas pro l moderniseras</a:t>
            </a:r>
          </a:p>
          <a:p>
            <a:pPr marL="0" indent="0">
              <a:lnSpc>
                <a:spcPct val="72000"/>
              </a:lnSpc>
              <a:buSzTx/>
              <a:buNone/>
              <a:defRPr sz="1700"/>
            </a:pPr>
            <a:r>
              <a:t>Föreningen funderar på hur dess verksamhet ser ut, både i nuvarande medlemmars och eventuella blivande medlemmars ögon. Föreningen omarbetar sin pro l om den inte är tidsenlig. Föreningen kan också bygga upp sin verksamhet kring något visst tema.</a:t>
            </a:r>
          </a:p>
        </p:txBody>
      </p:sp>
      <p:pic>
        <p:nvPicPr>
          <p:cNvPr id="124" name="Kuva 4" descr="Kuva 4"/>
          <p:cNvPicPr>
            <a:picLocks noChangeAspect="1"/>
          </p:cNvPicPr>
          <p:nvPr/>
        </p:nvPicPr>
        <p:blipFill>
          <a:blip r:embed="rId2">
            <a:extLst/>
          </a:blip>
          <a:stretch>
            <a:fillRect/>
          </a:stretch>
        </p:blipFill>
        <p:spPr>
          <a:xfrm>
            <a:off x="6644233" y="869794"/>
            <a:ext cx="4237532" cy="5988207"/>
          </a:xfrm>
          <a:prstGeom prst="rect">
            <a:avLst/>
          </a:prstGeom>
          <a:ln w="12700">
            <a:miter lim="400000"/>
          </a:ln>
        </p:spPr>
      </p:pic>
      <p:sp>
        <p:nvSpPr>
          <p:cNvPr id="125" name="Tekstiruutu 5"/>
          <p:cNvSpPr txBox="1"/>
          <p:nvPr/>
        </p:nvSpPr>
        <p:spPr>
          <a:xfrm>
            <a:off x="580015" y="1012382"/>
            <a:ext cx="4390018" cy="54407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400">
                <a:solidFill>
                  <a:srgbClr val="F18700"/>
                </a:solidFill>
              </a:defRPr>
            </a:pPr>
            <a:r>
              <a:t>█</a:t>
            </a:r>
            <a:r>
              <a:rPr>
                <a:solidFill>
                  <a:srgbClr val="000000"/>
                </a:solidFill>
              </a:rPr>
              <a:t> </a:t>
            </a:r>
            <a:r>
              <a:rPr b="1" sz="2800">
                <a:solidFill>
                  <a:srgbClr val="000000"/>
                </a:solidFill>
              </a:rPr>
              <a:t>VERKSAMHETEN</a:t>
            </a:r>
          </a:p>
        </p:txBody>
      </p:sp>
    </p:spTree>
  </p:cSld>
  <p:clrMapOvr>
    <a:masterClrMapping/>
  </p:clrMapOvr>
  <mc:AlternateContent xmlns:mc="http://schemas.openxmlformats.org/markup-compatibility/2006">
    <mc:Choice xmlns:p14="http://schemas.microsoft.com/office/powerpoint/2010/main" Requires="p14">
      <p:transition spd="slow" advClick="1" p14:dur="1200">
        <p:wipe dir="l"/>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7" name="Otsikko 1"/>
          <p:cNvSpPr txBox="1"/>
          <p:nvPr>
            <p:ph type="title"/>
          </p:nvPr>
        </p:nvSpPr>
        <p:spPr>
          <a:xfrm>
            <a:off x="312233" y="-1"/>
            <a:ext cx="10417100" cy="869795"/>
          </a:xfrm>
          <a:prstGeom prst="rect">
            <a:avLst/>
          </a:prstGeom>
        </p:spPr>
        <p:txBody>
          <a:bodyPr/>
          <a:lstStyle>
            <a:lvl1pPr>
              <a:defRPr sz="2400"/>
            </a:lvl1pPr>
          </a:lstStyle>
          <a:p>
            <a:pPr/>
            <a:r>
              <a:t>Föreningsprogrammets förslag till åtgärder</a:t>
            </a:r>
          </a:p>
        </p:txBody>
      </p:sp>
      <p:sp>
        <p:nvSpPr>
          <p:cNvPr id="128" name="Sisällön paikkamerkki 2"/>
          <p:cNvSpPr txBox="1"/>
          <p:nvPr>
            <p:ph type="body" sz="half" idx="1"/>
          </p:nvPr>
        </p:nvSpPr>
        <p:spPr>
          <a:xfrm>
            <a:off x="838200" y="1678192"/>
            <a:ext cx="5181600" cy="4883973"/>
          </a:xfrm>
          <a:prstGeom prst="rect">
            <a:avLst/>
          </a:prstGeom>
        </p:spPr>
        <p:txBody>
          <a:bodyPr/>
          <a:lstStyle/>
          <a:p>
            <a:pPr marL="0" indent="0">
              <a:lnSpc>
                <a:spcPct val="72000"/>
              </a:lnSpc>
              <a:buSzTx/>
              <a:buNone/>
              <a:defRPr b="1" sz="2100"/>
            </a:pPr>
            <a:r>
              <a:t>6. Medlemskap i föreningen ter sig naturligt för teckenspråkiga</a:t>
            </a:r>
          </a:p>
          <a:p>
            <a:pPr marL="0" indent="0">
              <a:lnSpc>
                <a:spcPct val="72000"/>
              </a:lnSpc>
              <a:buSzTx/>
              <a:buNone/>
              <a:defRPr sz="2100"/>
            </a:pPr>
            <a:r>
              <a:t>Teckenspråkiga vill bli medlemmar i föreningarna e ersom de upplevs som teckenspråkiga mötesplatser.</a:t>
            </a:r>
          </a:p>
          <a:p>
            <a:pPr marL="0" indent="0">
              <a:lnSpc>
                <a:spcPct val="72000"/>
              </a:lnSpc>
              <a:buSzTx/>
              <a:buNone/>
              <a:defRPr b="1" sz="2100"/>
            </a:pPr>
            <a:r>
              <a:t>7. Föreningen stöder mångfald bland medlemmarna</a:t>
            </a:r>
          </a:p>
          <a:p>
            <a:pPr marL="0" indent="0">
              <a:lnSpc>
                <a:spcPct val="72000"/>
              </a:lnSpc>
              <a:buSzTx/>
              <a:buNone/>
              <a:defRPr sz="2100"/>
            </a:pPr>
            <a:r>
              <a:t>Föreningarna är öppna för alla åldrar, från bebisar till seniorer. Man välkomnar döva föräldrars hörande barn, finlandssvenskar, teckenspråksstuderande, invandrare, dövblinda och hörande teckenspråkiga. Varje medlem är värdefull. Atmosfären i föreningen är öppen och jämlik.</a:t>
            </a:r>
          </a:p>
        </p:txBody>
      </p:sp>
      <p:sp>
        <p:nvSpPr>
          <p:cNvPr id="129" name="Tekstiruutu 5"/>
          <p:cNvSpPr txBox="1"/>
          <p:nvPr/>
        </p:nvSpPr>
        <p:spPr>
          <a:xfrm>
            <a:off x="580015" y="1012382"/>
            <a:ext cx="4390018" cy="54407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400">
                <a:solidFill>
                  <a:srgbClr val="F18700"/>
                </a:solidFill>
              </a:defRPr>
            </a:pPr>
            <a:r>
              <a:t>█</a:t>
            </a:r>
            <a:r>
              <a:rPr>
                <a:solidFill>
                  <a:srgbClr val="000000"/>
                </a:solidFill>
              </a:rPr>
              <a:t> </a:t>
            </a:r>
            <a:r>
              <a:rPr b="1" sz="2800">
                <a:solidFill>
                  <a:srgbClr val="000000"/>
                </a:solidFill>
              </a:rPr>
              <a:t>MEDLEMSKAPET</a:t>
            </a:r>
          </a:p>
        </p:txBody>
      </p:sp>
      <p:pic>
        <p:nvPicPr>
          <p:cNvPr id="130" name="Kuva 3" descr="Kuva 3"/>
          <p:cNvPicPr>
            <a:picLocks noChangeAspect="1"/>
          </p:cNvPicPr>
          <p:nvPr/>
        </p:nvPicPr>
        <p:blipFill>
          <a:blip r:embed="rId2">
            <a:extLst/>
          </a:blip>
          <a:stretch>
            <a:fillRect/>
          </a:stretch>
        </p:blipFill>
        <p:spPr>
          <a:xfrm>
            <a:off x="6168426" y="1678192"/>
            <a:ext cx="5879938" cy="4162047"/>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wipe dir="l"/>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2" name="Otsikko 1"/>
          <p:cNvSpPr txBox="1"/>
          <p:nvPr>
            <p:ph type="title"/>
          </p:nvPr>
        </p:nvSpPr>
        <p:spPr>
          <a:xfrm>
            <a:off x="312233" y="-1"/>
            <a:ext cx="10417100" cy="869795"/>
          </a:xfrm>
          <a:prstGeom prst="rect">
            <a:avLst/>
          </a:prstGeom>
        </p:spPr>
        <p:txBody>
          <a:bodyPr/>
          <a:lstStyle>
            <a:lvl1pPr>
              <a:defRPr sz="2400"/>
            </a:lvl1pPr>
          </a:lstStyle>
          <a:p>
            <a:pPr/>
            <a:r>
              <a:t>Föreningsprogrammets förslag till åtgärder</a:t>
            </a:r>
          </a:p>
        </p:txBody>
      </p:sp>
      <p:sp>
        <p:nvSpPr>
          <p:cNvPr id="133" name="Sisällön paikkamerkki 2"/>
          <p:cNvSpPr txBox="1"/>
          <p:nvPr>
            <p:ph type="body" sz="half" idx="1"/>
          </p:nvPr>
        </p:nvSpPr>
        <p:spPr>
          <a:xfrm>
            <a:off x="838200" y="1678192"/>
            <a:ext cx="5181600" cy="4883973"/>
          </a:xfrm>
          <a:prstGeom prst="rect">
            <a:avLst/>
          </a:prstGeom>
        </p:spPr>
        <p:txBody>
          <a:bodyPr/>
          <a:lstStyle/>
          <a:p>
            <a:pPr marL="0" indent="0">
              <a:lnSpc>
                <a:spcPct val="72000"/>
              </a:lnSpc>
              <a:buSzTx/>
              <a:buNone/>
              <a:defRPr b="1" sz="2100"/>
            </a:pPr>
            <a:r>
              <a:t>8. Föreningarnas medlemsantal höjs och medlemsunderlaget stärks</a:t>
            </a:r>
          </a:p>
          <a:p>
            <a:pPr marL="0" indent="0">
              <a:lnSpc>
                <a:spcPct val="72000"/>
              </a:lnSpc>
              <a:buSzTx/>
              <a:buNone/>
              <a:defRPr sz="2100"/>
            </a:pPr>
            <a:r>
              <a:t>Föreningarna söker aktivt nya medlemmar. Finlands Dövas Förbund och föreningarna driver en gemensam medlemskampanj som bl.a. inbegriper material till stöd för medlemsrekryteringen. Föreningen utvecklar även olika former av medlemskap.</a:t>
            </a:r>
          </a:p>
          <a:p>
            <a:pPr marL="0" indent="0">
              <a:lnSpc>
                <a:spcPct val="72000"/>
              </a:lnSpc>
              <a:buSzTx/>
              <a:buNone/>
              <a:defRPr b="1" sz="2100"/>
            </a:pPr>
            <a:r>
              <a:t>9. Föreningarna tar på olika sätt hand om sina medlemmar</a:t>
            </a:r>
          </a:p>
          <a:p>
            <a:pPr marL="0" indent="0">
              <a:lnSpc>
                <a:spcPct val="72000"/>
              </a:lnSpc>
              <a:buSzTx/>
              <a:buNone/>
              <a:defRPr sz="2100"/>
            </a:pPr>
            <a:r>
              <a:t>Föreningen informerar om medlemsservicen så att medlemskåren har dagsaktuella data om program, informationskanaler och medlemsförmåner. Föreningarna utvecklar både sina interna medlems- förmåner och olika förmåner i samarbete med lokala företag. Inom gemenskapen tar man också hand om varandra.</a:t>
            </a:r>
          </a:p>
        </p:txBody>
      </p:sp>
      <p:sp>
        <p:nvSpPr>
          <p:cNvPr id="134" name="Tekstiruutu 5"/>
          <p:cNvSpPr txBox="1"/>
          <p:nvPr/>
        </p:nvSpPr>
        <p:spPr>
          <a:xfrm>
            <a:off x="580015" y="1012382"/>
            <a:ext cx="4390018" cy="54407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400">
                <a:solidFill>
                  <a:srgbClr val="F18700"/>
                </a:solidFill>
              </a:defRPr>
            </a:pPr>
            <a:r>
              <a:t>█</a:t>
            </a:r>
            <a:r>
              <a:rPr>
                <a:solidFill>
                  <a:srgbClr val="000000"/>
                </a:solidFill>
              </a:rPr>
              <a:t> </a:t>
            </a:r>
            <a:r>
              <a:rPr b="1" sz="2800">
                <a:solidFill>
                  <a:srgbClr val="000000"/>
                </a:solidFill>
              </a:rPr>
              <a:t>MEDLEMSKAPET</a:t>
            </a:r>
          </a:p>
        </p:txBody>
      </p:sp>
      <p:pic>
        <p:nvPicPr>
          <p:cNvPr id="135" name="Kuva 3" descr="Kuva 3"/>
          <p:cNvPicPr>
            <a:picLocks noChangeAspect="1"/>
          </p:cNvPicPr>
          <p:nvPr/>
        </p:nvPicPr>
        <p:blipFill>
          <a:blip r:embed="rId2">
            <a:extLst/>
          </a:blip>
          <a:stretch>
            <a:fillRect/>
          </a:stretch>
        </p:blipFill>
        <p:spPr>
          <a:xfrm>
            <a:off x="6168426" y="1678192"/>
            <a:ext cx="5879938" cy="4162047"/>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wipe dir="l"/>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7" name="Otsikko 1"/>
          <p:cNvSpPr txBox="1"/>
          <p:nvPr>
            <p:ph type="title"/>
          </p:nvPr>
        </p:nvSpPr>
        <p:spPr>
          <a:xfrm>
            <a:off x="312233" y="-1"/>
            <a:ext cx="10417100" cy="869795"/>
          </a:xfrm>
          <a:prstGeom prst="rect">
            <a:avLst/>
          </a:prstGeom>
        </p:spPr>
        <p:txBody>
          <a:bodyPr/>
          <a:lstStyle>
            <a:lvl1pPr>
              <a:defRPr sz="2400"/>
            </a:lvl1pPr>
          </a:lstStyle>
          <a:p>
            <a:pPr/>
            <a:r>
              <a:t>Föreningsprogrammets förslag till åtgärder</a:t>
            </a:r>
          </a:p>
        </p:txBody>
      </p:sp>
      <p:sp>
        <p:nvSpPr>
          <p:cNvPr id="138" name="Sisällön paikkamerkki 2"/>
          <p:cNvSpPr txBox="1"/>
          <p:nvPr>
            <p:ph type="body" sz="half" idx="1"/>
          </p:nvPr>
        </p:nvSpPr>
        <p:spPr>
          <a:xfrm>
            <a:off x="838200" y="1678192"/>
            <a:ext cx="5181600" cy="4883973"/>
          </a:xfrm>
          <a:prstGeom prst="rect">
            <a:avLst/>
          </a:prstGeom>
        </p:spPr>
        <p:txBody>
          <a:bodyPr/>
          <a:lstStyle/>
          <a:p>
            <a:pPr marL="0" indent="0">
              <a:lnSpc>
                <a:spcPct val="72000"/>
              </a:lnSpc>
              <a:buSzTx/>
              <a:buNone/>
              <a:defRPr b="1" sz="1900"/>
            </a:pPr>
            <a:r>
              <a:t>10. Man söker och finner nya frivilliga</a:t>
            </a:r>
          </a:p>
          <a:p>
            <a:pPr marL="0" indent="0">
              <a:lnSpc>
                <a:spcPct val="72000"/>
              </a:lnSpc>
              <a:buSzTx/>
              <a:buNone/>
              <a:defRPr sz="1900"/>
            </a:pPr>
            <a:r>
              <a:t>En vanlig orsak till att folk inte ägnar sig åt frivilligarbete är att de inte har blivit tillfrågade. Föreningen erbjuder sina medlemmar olika typer av frivilliguppgifter och visar uppskattning för de insatser som görs. Många frivilliga deltar i föreningens verksamhet och upplever arbetet som meningsfullt. Allt  er medlemmar drar sitt strå till stacken.</a:t>
            </a:r>
          </a:p>
          <a:p>
            <a:pPr marL="0" indent="0">
              <a:lnSpc>
                <a:spcPct val="72000"/>
              </a:lnSpc>
              <a:buSzTx/>
              <a:buNone/>
              <a:defRPr b="1" sz="1900"/>
            </a:pPr>
            <a:r>
              <a:t>11. De frivilliga stöds och belönas</a:t>
            </a:r>
          </a:p>
          <a:p>
            <a:pPr marL="0" indent="0">
              <a:lnSpc>
                <a:spcPct val="72000"/>
              </a:lnSpc>
              <a:buSzTx/>
              <a:buNone/>
              <a:defRPr sz="1900"/>
            </a:pPr>
            <a:r>
              <a:t>Föreningarna stöttar sina frivilliga och utvecklar olika system för belöning. De frivilliga känner att man arbetar tillsammans och att deras insatser uppskattas. Föreningarna lyfter fram de tillfällen då insatserna har varit lyckade.</a:t>
            </a:r>
          </a:p>
        </p:txBody>
      </p:sp>
      <p:sp>
        <p:nvSpPr>
          <p:cNvPr id="139" name="Tekstiruutu 5"/>
          <p:cNvSpPr txBox="1"/>
          <p:nvPr/>
        </p:nvSpPr>
        <p:spPr>
          <a:xfrm>
            <a:off x="580015" y="1012382"/>
            <a:ext cx="4390018" cy="54407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400">
                <a:solidFill>
                  <a:srgbClr val="F18700"/>
                </a:solidFill>
              </a:defRPr>
            </a:pPr>
            <a:r>
              <a:t>█</a:t>
            </a:r>
            <a:r>
              <a:rPr>
                <a:solidFill>
                  <a:srgbClr val="000000"/>
                </a:solidFill>
              </a:rPr>
              <a:t> </a:t>
            </a:r>
            <a:r>
              <a:rPr b="1" sz="2800">
                <a:solidFill>
                  <a:srgbClr val="000000"/>
                </a:solidFill>
              </a:rPr>
              <a:t>FRIVILLIGARBETET</a:t>
            </a:r>
          </a:p>
        </p:txBody>
      </p:sp>
      <p:sp>
        <p:nvSpPr>
          <p:cNvPr id="140" name="Tekstiruutu 6"/>
          <p:cNvSpPr txBox="1"/>
          <p:nvPr/>
        </p:nvSpPr>
        <p:spPr>
          <a:xfrm>
            <a:off x="6175785" y="1012382"/>
            <a:ext cx="4390017" cy="54407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400">
                <a:solidFill>
                  <a:srgbClr val="F18700"/>
                </a:solidFill>
              </a:defRPr>
            </a:pPr>
            <a:r>
              <a:t>█</a:t>
            </a:r>
            <a:r>
              <a:rPr>
                <a:solidFill>
                  <a:srgbClr val="000000"/>
                </a:solidFill>
              </a:rPr>
              <a:t> </a:t>
            </a:r>
            <a:r>
              <a:rPr b="1" sz="2800">
                <a:solidFill>
                  <a:srgbClr val="000000"/>
                </a:solidFill>
              </a:rPr>
              <a:t>FÖRENINGENS STYRELSE</a:t>
            </a:r>
          </a:p>
        </p:txBody>
      </p:sp>
      <p:sp>
        <p:nvSpPr>
          <p:cNvPr id="141" name="Sisällön paikkamerkki 2"/>
          <p:cNvSpPr txBox="1"/>
          <p:nvPr/>
        </p:nvSpPr>
        <p:spPr>
          <a:xfrm>
            <a:off x="6412453" y="1678191"/>
            <a:ext cx="5181601" cy="488397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lnSpc>
                <a:spcPct val="72000"/>
              </a:lnSpc>
              <a:spcBef>
                <a:spcPts val="1000"/>
              </a:spcBef>
              <a:defRPr sz="1700"/>
            </a:pPr>
            <a:r>
              <a:t>12. Lättare sammansättning av styrelsen</a:t>
            </a:r>
          </a:p>
          <a:p>
            <a:pPr>
              <a:lnSpc>
                <a:spcPct val="72000"/>
              </a:lnSpc>
              <a:spcBef>
                <a:spcPts val="1000"/>
              </a:spcBef>
              <a:defRPr sz="1700"/>
            </a:pPr>
            <a:r>
              <a:t>Föreningen gör en bedömning av hur väl de dess gällande stadgar fungerar i dagsläget och kan ändra stadgarna så att så att antalet styrelsemedlemmar minskar. Enligt föreningslagen är det minsta möjliga antalet en ordförande och två medlemmar.</a:t>
            </a:r>
          </a:p>
          <a:p>
            <a:pPr>
              <a:lnSpc>
                <a:spcPct val="72000"/>
              </a:lnSpc>
              <a:spcBef>
                <a:spcPts val="1000"/>
              </a:spcBef>
              <a:defRPr sz="1700"/>
            </a:pPr>
            <a:r>
              <a:t>13. Inskolning i styrelsens verksamhet</a:t>
            </a:r>
          </a:p>
          <a:p>
            <a:pPr>
              <a:lnSpc>
                <a:spcPct val="72000"/>
              </a:lnSpc>
              <a:spcBef>
                <a:spcPts val="1000"/>
              </a:spcBef>
              <a:defRPr sz="1700"/>
            </a:pPr>
            <a:r>
              <a:t>Föreningen orienterar nya styrelsemedlemmar i deras uppgifter och i föreningens verksamhet. Förbundets föreningshandledning ordnar utbildning för nya styrelsemedlemmar och erbjuder uppdaterande utbildning för de mer erfarna. Styrelsemedlemmarnas kunnande värdesätts.</a:t>
            </a:r>
          </a:p>
          <a:p>
            <a:pPr>
              <a:lnSpc>
                <a:spcPct val="72000"/>
              </a:lnSpc>
              <a:spcBef>
                <a:spcPts val="1000"/>
              </a:spcBef>
              <a:defRPr sz="1700"/>
            </a:pPr>
            <a:r>
              <a:t>14. Styrelsearbetet fungerar smidigt</a:t>
            </a:r>
          </a:p>
          <a:p>
            <a:pPr>
              <a:lnSpc>
                <a:spcPct val="72000"/>
              </a:lnSpc>
              <a:spcBef>
                <a:spcPts val="1000"/>
              </a:spcBef>
              <a:defRPr sz="1700"/>
            </a:pPr>
            <a:r>
              <a:t>Medlemmarna kan lita på att styrelsearbetet bedrivs på ett kunnigt sätt och att alla ärenden sköts i tid. Styrelsen upprätthåller en god och jämlik debattkultur i föreningen och informerar om sina beslut.</a:t>
            </a:r>
          </a:p>
        </p:txBody>
      </p:sp>
    </p:spTree>
  </p:cSld>
  <p:clrMapOvr>
    <a:masterClrMapping/>
  </p:clrMapOvr>
  <mc:AlternateContent xmlns:mc="http://schemas.openxmlformats.org/markup-compatibility/2006">
    <mc:Choice xmlns:p14="http://schemas.microsoft.com/office/powerpoint/2010/main" Requires="p14">
      <p:transition spd="slow" advClick="1" p14:dur="1200">
        <p:wipe dir="l"/>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3" name="Otsikko 1"/>
          <p:cNvSpPr txBox="1"/>
          <p:nvPr>
            <p:ph type="title"/>
          </p:nvPr>
        </p:nvSpPr>
        <p:spPr>
          <a:xfrm>
            <a:off x="312233" y="-1"/>
            <a:ext cx="10417100" cy="869795"/>
          </a:xfrm>
          <a:prstGeom prst="rect">
            <a:avLst/>
          </a:prstGeom>
        </p:spPr>
        <p:txBody>
          <a:bodyPr/>
          <a:lstStyle>
            <a:lvl1pPr>
              <a:defRPr sz="2400"/>
            </a:lvl1pPr>
          </a:lstStyle>
          <a:p>
            <a:pPr/>
            <a:r>
              <a:t>Föreningsprogrammets förslag till åtgärder</a:t>
            </a:r>
          </a:p>
        </p:txBody>
      </p:sp>
      <p:sp>
        <p:nvSpPr>
          <p:cNvPr id="144" name="Sisällön paikkamerkki 2"/>
          <p:cNvSpPr txBox="1"/>
          <p:nvPr>
            <p:ph type="body" sz="half" idx="1"/>
          </p:nvPr>
        </p:nvSpPr>
        <p:spPr>
          <a:xfrm>
            <a:off x="838200" y="1678192"/>
            <a:ext cx="5181600" cy="4883973"/>
          </a:xfrm>
          <a:prstGeom prst="rect">
            <a:avLst/>
          </a:prstGeom>
        </p:spPr>
        <p:txBody>
          <a:bodyPr/>
          <a:lstStyle/>
          <a:p>
            <a:pPr marL="0" indent="0">
              <a:lnSpc>
                <a:spcPct val="72000"/>
              </a:lnSpc>
              <a:buSzTx/>
              <a:buNone/>
              <a:defRPr b="1" sz="1900"/>
            </a:pPr>
            <a:r>
              <a:t>15. Det ekonomiska kunnandet i föreningarna förbättras</a:t>
            </a:r>
          </a:p>
          <a:p>
            <a:pPr marL="0" indent="0">
              <a:lnSpc>
                <a:spcPct val="72000"/>
              </a:lnSpc>
              <a:buSzTx/>
              <a:buNone/>
              <a:defRPr sz="1900"/>
            </a:pPr>
            <a:r>
              <a:t>Föreningens ekonomi är i skick och man förkovrar kunskaperna hos de funktionärer som sköter ekonomiärenden. Finlands Dövas Förbunds föreningshandledning stöder föreningarna i frågor som rör ekonomin t.ex. genom kurser och skräddarsydd handledning.</a:t>
            </a:r>
          </a:p>
          <a:p>
            <a:pPr marL="0" indent="0">
              <a:lnSpc>
                <a:spcPct val="72000"/>
              </a:lnSpc>
              <a:buSzTx/>
              <a:buNone/>
              <a:defRPr b="1" sz="1900"/>
            </a:pPr>
            <a:r>
              <a:t>16. Användning av bidrag för verksamheten</a:t>
            </a:r>
          </a:p>
          <a:p>
            <a:pPr marL="0" indent="0">
              <a:lnSpc>
                <a:spcPct val="72000"/>
              </a:lnSpc>
              <a:buSzTx/>
              <a:buNone/>
              <a:defRPr sz="1900"/>
            </a:pPr>
            <a:r>
              <a:t>Föreningen utreder vilka behov av bidrag som finns och tar reda på möjligheterna att få lokala understöd för verksamhet och projekt. Finlands Dövas Förbund ansöker hos STEA om understöd för medlemsorganisationer, som får anvisas till föreningarnas verksam- het. Finlands Dövas Förbunds föreningshandledning hjälper föreningarna med att söka bidrag.</a:t>
            </a:r>
          </a:p>
        </p:txBody>
      </p:sp>
      <p:sp>
        <p:nvSpPr>
          <p:cNvPr id="145" name="Tekstiruutu 5"/>
          <p:cNvSpPr txBox="1"/>
          <p:nvPr/>
        </p:nvSpPr>
        <p:spPr>
          <a:xfrm>
            <a:off x="580015" y="1012382"/>
            <a:ext cx="4390018" cy="54407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400">
                <a:solidFill>
                  <a:srgbClr val="F18700"/>
                </a:solidFill>
              </a:defRPr>
            </a:pPr>
            <a:r>
              <a:t>█</a:t>
            </a:r>
            <a:r>
              <a:rPr>
                <a:solidFill>
                  <a:srgbClr val="000000"/>
                </a:solidFill>
              </a:rPr>
              <a:t> </a:t>
            </a:r>
            <a:r>
              <a:rPr b="1" sz="2800">
                <a:solidFill>
                  <a:srgbClr val="000000"/>
                </a:solidFill>
              </a:rPr>
              <a:t>EKONOMI</a:t>
            </a:r>
          </a:p>
        </p:txBody>
      </p:sp>
      <p:pic>
        <p:nvPicPr>
          <p:cNvPr id="146" name="Kuva 4" descr="Kuva 4"/>
          <p:cNvPicPr>
            <a:picLocks noChangeAspect="1"/>
          </p:cNvPicPr>
          <p:nvPr/>
        </p:nvPicPr>
        <p:blipFill>
          <a:blip r:embed="rId2">
            <a:extLst/>
          </a:blip>
          <a:stretch>
            <a:fillRect/>
          </a:stretch>
        </p:blipFill>
        <p:spPr>
          <a:xfrm>
            <a:off x="6168426" y="1722733"/>
            <a:ext cx="5879938" cy="3800265"/>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wipe dir="l"/>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8" name="Otsikko 1"/>
          <p:cNvSpPr txBox="1"/>
          <p:nvPr>
            <p:ph type="title"/>
          </p:nvPr>
        </p:nvSpPr>
        <p:spPr>
          <a:xfrm>
            <a:off x="312233" y="-1"/>
            <a:ext cx="10417100" cy="869795"/>
          </a:xfrm>
          <a:prstGeom prst="rect">
            <a:avLst/>
          </a:prstGeom>
        </p:spPr>
        <p:txBody>
          <a:bodyPr/>
          <a:lstStyle>
            <a:lvl1pPr>
              <a:defRPr sz="2400"/>
            </a:lvl1pPr>
          </a:lstStyle>
          <a:p>
            <a:pPr/>
            <a:r>
              <a:t>Föreningsprogrammets förslag till åtgärder</a:t>
            </a:r>
          </a:p>
        </p:txBody>
      </p:sp>
      <p:sp>
        <p:nvSpPr>
          <p:cNvPr id="149" name="Sisällön paikkamerkki 2"/>
          <p:cNvSpPr txBox="1"/>
          <p:nvPr>
            <p:ph type="body" sz="half" idx="1"/>
          </p:nvPr>
        </p:nvSpPr>
        <p:spPr>
          <a:xfrm>
            <a:off x="6389146" y="1953153"/>
            <a:ext cx="5181601" cy="4848319"/>
          </a:xfrm>
          <a:prstGeom prst="rect">
            <a:avLst/>
          </a:prstGeom>
        </p:spPr>
        <p:txBody>
          <a:bodyPr/>
          <a:lstStyle/>
          <a:p>
            <a:pPr marL="0" indent="0">
              <a:lnSpc>
                <a:spcPct val="72000"/>
              </a:lnSpc>
              <a:buSzTx/>
              <a:buNone/>
              <a:defRPr b="1" sz="1900"/>
            </a:pPr>
            <a:r>
              <a:t>17. Informationsgången mellan föreningen och medlemmarna förbättras</a:t>
            </a:r>
          </a:p>
          <a:p>
            <a:pPr marL="0" indent="0">
              <a:lnSpc>
                <a:spcPct val="72000"/>
              </a:lnSpc>
              <a:buSzTx/>
              <a:buNone/>
              <a:defRPr sz="1900"/>
            </a:pPr>
            <a:r>
              <a:t>Föreningen använder både traditionella och nutida informationskanaler. Informationskanalerna ska vara öppna så att alla medlemmar har likvärdiga möjligheter att delta. För medlemmarna ordnas kurser i att använda sociala medier.</a:t>
            </a:r>
          </a:p>
          <a:p>
            <a:pPr marL="0" indent="0">
              <a:lnSpc>
                <a:spcPct val="72000"/>
              </a:lnSpc>
              <a:buSzTx/>
              <a:buNone/>
              <a:defRPr b="1" sz="1900"/>
            </a:pPr>
            <a:r>
              <a:t>18. Informationsgången mellan förbundet och föreningarna förbättras</a:t>
            </a:r>
          </a:p>
          <a:p>
            <a:pPr marL="0" indent="0">
              <a:lnSpc>
                <a:spcPct val="72000"/>
              </a:lnSpc>
              <a:buSzTx/>
              <a:buNone/>
              <a:defRPr sz="1900"/>
            </a:pPr>
            <a:r>
              <a:t>Finlands Dövas Förbund informerar föreningarna om aktuella teman. Förbundet utreder nya kommunikationsformer och förbinder sig till att använda  era informationskanaler för att nå föreningarna. De befintliga informationskanalerna, såsom Till föreningarna och förbundets webbplats, utvecklas så att de fungerar ännu bättre. Förbundet informerar enligt sina resurser på  finskt och/eller  finlandssvenskt teckenspråk samt på finska och/eller svenska.</a:t>
            </a:r>
          </a:p>
        </p:txBody>
      </p:sp>
      <p:sp>
        <p:nvSpPr>
          <p:cNvPr id="150" name="Tekstiruutu 5"/>
          <p:cNvSpPr txBox="1"/>
          <p:nvPr/>
        </p:nvSpPr>
        <p:spPr>
          <a:xfrm>
            <a:off x="6163233" y="984119"/>
            <a:ext cx="5994930" cy="98857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400">
                <a:solidFill>
                  <a:srgbClr val="F18700"/>
                </a:solidFill>
              </a:defRPr>
            </a:pPr>
            <a:r>
              <a:t>█</a:t>
            </a:r>
            <a:r>
              <a:rPr>
                <a:solidFill>
                  <a:srgbClr val="000000"/>
                </a:solidFill>
              </a:rPr>
              <a:t> </a:t>
            </a:r>
            <a:r>
              <a:rPr b="1" sz="2800">
                <a:solidFill>
                  <a:srgbClr val="000000"/>
                </a:solidFill>
              </a:rPr>
              <a:t>INFORMATION OCH KOMMUNIKATION</a:t>
            </a:r>
          </a:p>
        </p:txBody>
      </p:sp>
      <p:pic>
        <p:nvPicPr>
          <p:cNvPr id="151" name="Kuva 3" descr="Kuva 3"/>
          <p:cNvPicPr>
            <a:picLocks noChangeAspect="1"/>
          </p:cNvPicPr>
          <p:nvPr/>
        </p:nvPicPr>
        <p:blipFill>
          <a:blip r:embed="rId2">
            <a:extLst/>
          </a:blip>
          <a:stretch>
            <a:fillRect/>
          </a:stretch>
        </p:blipFill>
        <p:spPr>
          <a:xfrm>
            <a:off x="231811" y="1507339"/>
            <a:ext cx="5854701" cy="417830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wipe dir="l"/>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3" name="Otsikko 1"/>
          <p:cNvSpPr txBox="1"/>
          <p:nvPr>
            <p:ph type="title"/>
          </p:nvPr>
        </p:nvSpPr>
        <p:spPr>
          <a:xfrm>
            <a:off x="312233" y="-1"/>
            <a:ext cx="10417100" cy="869795"/>
          </a:xfrm>
          <a:prstGeom prst="rect">
            <a:avLst/>
          </a:prstGeom>
        </p:spPr>
        <p:txBody>
          <a:bodyPr/>
          <a:lstStyle>
            <a:lvl1pPr>
              <a:defRPr sz="2400"/>
            </a:lvl1pPr>
          </a:lstStyle>
          <a:p>
            <a:pPr/>
            <a:r>
              <a:t>Föreningsprogrammets förslag till åtgärder</a:t>
            </a:r>
          </a:p>
        </p:txBody>
      </p:sp>
      <p:sp>
        <p:nvSpPr>
          <p:cNvPr id="154" name="Sisällön paikkamerkki 2"/>
          <p:cNvSpPr txBox="1"/>
          <p:nvPr>
            <p:ph type="body" sz="quarter" idx="1"/>
          </p:nvPr>
        </p:nvSpPr>
        <p:spPr>
          <a:xfrm>
            <a:off x="838200" y="1678192"/>
            <a:ext cx="3292737" cy="4883973"/>
          </a:xfrm>
          <a:prstGeom prst="rect">
            <a:avLst/>
          </a:prstGeom>
        </p:spPr>
        <p:txBody>
          <a:bodyPr/>
          <a:lstStyle/>
          <a:p>
            <a:pPr marL="0" indent="0">
              <a:lnSpc>
                <a:spcPct val="72000"/>
              </a:lnSpc>
              <a:buSzTx/>
              <a:buNone/>
              <a:defRPr b="1" sz="2300"/>
            </a:pPr>
            <a:r>
              <a:t>19. Kartläggning av föreningarnas resurser</a:t>
            </a:r>
          </a:p>
          <a:p>
            <a:pPr marL="0" indent="0">
              <a:lnSpc>
                <a:spcPct val="72000"/>
              </a:lnSpc>
              <a:buSzTx/>
              <a:buNone/>
              <a:defRPr sz="2300"/>
            </a:pPr>
            <a:r>
              <a:t>Situationen för en förening som lider av svår resursbrist utreds och man söker en lämplig form för föreningens verksamhet. Föreningen kan gå samman med en annan förening eller till exempel bli en klubb under en annan förening, så att den teckenspråkiga verksamheten kan fortsätta i regionen.</a:t>
            </a:r>
          </a:p>
        </p:txBody>
      </p:sp>
      <p:sp>
        <p:nvSpPr>
          <p:cNvPr id="155" name="Tekstiruutu 5"/>
          <p:cNvSpPr txBox="1"/>
          <p:nvPr/>
        </p:nvSpPr>
        <p:spPr>
          <a:xfrm>
            <a:off x="580015" y="1012382"/>
            <a:ext cx="6632246" cy="54407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400">
                <a:solidFill>
                  <a:srgbClr val="F18700"/>
                </a:solidFill>
              </a:defRPr>
            </a:pPr>
            <a:r>
              <a:t>█</a:t>
            </a:r>
            <a:r>
              <a:rPr>
                <a:solidFill>
                  <a:srgbClr val="000000"/>
                </a:solidFill>
              </a:rPr>
              <a:t> </a:t>
            </a:r>
            <a:r>
              <a:rPr b="1" sz="2800">
                <a:solidFill>
                  <a:srgbClr val="000000"/>
                </a:solidFill>
              </a:rPr>
              <a:t>FÖRÄNDRINGAR PÅ FÖRENINGSFÄLTET</a:t>
            </a:r>
          </a:p>
        </p:txBody>
      </p:sp>
      <p:sp>
        <p:nvSpPr>
          <p:cNvPr id="156" name="Sisällön paikkamerkki 2"/>
          <p:cNvSpPr txBox="1"/>
          <p:nvPr/>
        </p:nvSpPr>
        <p:spPr>
          <a:xfrm>
            <a:off x="8101404" y="1678191"/>
            <a:ext cx="3292736" cy="488397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lnSpc>
                <a:spcPct val="72000"/>
              </a:lnSpc>
              <a:spcBef>
                <a:spcPts val="1000"/>
              </a:spcBef>
              <a:defRPr b="1" sz="2500"/>
            </a:pPr>
            <a:r>
              <a:t>21. Nätverkande</a:t>
            </a:r>
          </a:p>
          <a:p>
            <a:pPr>
              <a:lnSpc>
                <a:spcPct val="72000"/>
              </a:lnSpc>
              <a:spcBef>
                <a:spcPts val="1000"/>
              </a:spcBef>
              <a:defRPr sz="2500"/>
            </a:pPr>
            <a:r>
              <a:t>Föreningarna nätverkar aktivt med beslutsfattare, myndigheter, handikappråd, organisationer, församlingar och andra intressentgrupper i sin region. Nätverkandet betjänar föreningens verksamhet och skapar möjligheter för nya samarbetsformer.</a:t>
            </a:r>
          </a:p>
        </p:txBody>
      </p:sp>
      <p:sp>
        <p:nvSpPr>
          <p:cNvPr id="157" name="Sisällön paikkamerkki 2"/>
          <p:cNvSpPr txBox="1"/>
          <p:nvPr/>
        </p:nvSpPr>
        <p:spPr>
          <a:xfrm>
            <a:off x="4469803" y="1678191"/>
            <a:ext cx="3292736" cy="488397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defTabSz="896111">
              <a:lnSpc>
                <a:spcPct val="72000"/>
              </a:lnSpc>
              <a:spcBef>
                <a:spcPts val="900"/>
              </a:spcBef>
              <a:defRPr b="1" sz="2450"/>
            </a:pPr>
            <a:r>
              <a:t>20. Regionala forum som stärkande element</a:t>
            </a:r>
          </a:p>
          <a:p>
            <a:pPr defTabSz="896111">
              <a:lnSpc>
                <a:spcPct val="72000"/>
              </a:lnSpc>
              <a:spcBef>
                <a:spcPts val="900"/>
              </a:spcBef>
              <a:defRPr sz="2450"/>
            </a:pPr>
            <a:r>
              <a:t>Det regionala samarbetet mellan föreningarna utökas i samband med aktuella teman och kampanjer. På olika forum kan man utbyta erfarenheter av nya tillvägagångssätt och utveckla dem vidare. Finlands Dövas Förbunds personal finns med som stöd vid när förändringar görs.</a:t>
            </a:r>
          </a:p>
        </p:txBody>
      </p:sp>
    </p:spTree>
  </p:cSld>
  <p:clrMapOvr>
    <a:masterClrMapping/>
  </p:clrMapOvr>
  <mc:AlternateContent xmlns:mc="http://schemas.openxmlformats.org/markup-compatibility/2006">
    <mc:Choice xmlns:p14="http://schemas.microsoft.com/office/powerpoint/2010/main" Requires="p14">
      <p:transition spd="slow" advClick="1" p14:dur="1200">
        <p:wipe dir="l"/>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Office-teema">
  <a:themeElements>
    <a:clrScheme name="Office-teema">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teema">
      <a:majorFont>
        <a:latin typeface="Calibri"/>
        <a:ea typeface="Calibri"/>
        <a:cs typeface="Calibri"/>
      </a:majorFont>
      <a:minorFont>
        <a:latin typeface="Helvetica"/>
        <a:ea typeface="Helvetica"/>
        <a:cs typeface="Helvetica"/>
      </a:minorFont>
    </a:fontScheme>
    <a:fmtScheme name="Office-teem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teema">
  <a:themeElements>
    <a:clrScheme name="Office-teema">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teema">
      <a:majorFont>
        <a:latin typeface="Calibri"/>
        <a:ea typeface="Calibri"/>
        <a:cs typeface="Calibri"/>
      </a:majorFont>
      <a:minorFont>
        <a:latin typeface="Helvetica"/>
        <a:ea typeface="Helvetica"/>
        <a:cs typeface="Helvetica"/>
      </a:minorFont>
    </a:fontScheme>
    <a:fmtScheme name="Office-teem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