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8" r:id="rId14"/>
    <p:sldId id="269"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5"/>
    <p:restoredTop sz="94731"/>
  </p:normalViewPr>
  <p:slideViewPr>
    <p:cSldViewPr snapToGrid="0" snapToObjects="1">
      <p:cViewPr varScale="1">
        <p:scale>
          <a:sx n="142" d="100"/>
          <a:sy n="142" d="100"/>
        </p:scale>
        <p:origin x="368" y="176"/>
      </p:cViewPr>
      <p:guideLst/>
    </p:cSldViewPr>
  </p:slideViewPr>
  <p:notesTextViewPr>
    <p:cViewPr>
      <p:scale>
        <a:sx n="1" d="1"/>
        <a:sy n="1" d="1"/>
      </p:scale>
      <p:origin x="0" y="0"/>
    </p:cViewPr>
  </p:notesTextViewPr>
  <p:notesViewPr>
    <p:cSldViewPr snapToGrid="0" snapToObjects="1">
      <p:cViewPr varScale="1">
        <p:scale>
          <a:sx n="113" d="100"/>
          <a:sy n="113"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88975-96B4-EB47-94E6-1367ACA7E293}" type="datetimeFigureOut">
              <a:rPr lang="fi-FI" smtClean="0"/>
              <a:t>17.1.2018</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CB5C52-E1FF-D449-B74A-2DD846C80566}" type="slidenum">
              <a:rPr lang="fi-FI" smtClean="0"/>
              <a:t>‹#›</a:t>
            </a:fld>
            <a:endParaRPr lang="fi-FI"/>
          </a:p>
        </p:txBody>
      </p:sp>
    </p:spTree>
    <p:extLst>
      <p:ext uri="{BB962C8B-B14F-4D97-AF65-F5344CB8AC3E}">
        <p14:creationId xmlns:p14="http://schemas.microsoft.com/office/powerpoint/2010/main" val="1245368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F0C8A-F430-2D48-A853-3F71167A552D}" type="datetimeFigureOut">
              <a:rPr lang="fi-FI" smtClean="0"/>
              <a:t>17.1.2018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C050A-EAFF-F940-869D-F9F5A10F5AB1}" type="slidenum">
              <a:rPr lang="fi-FI" smtClean="0"/>
              <a:t>‹#›</a:t>
            </a:fld>
            <a:endParaRPr lang="fi-FI"/>
          </a:p>
        </p:txBody>
      </p:sp>
    </p:spTree>
    <p:extLst>
      <p:ext uri="{BB962C8B-B14F-4D97-AF65-F5344CB8AC3E}">
        <p14:creationId xmlns:p14="http://schemas.microsoft.com/office/powerpoint/2010/main" val="113382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209800" y="1133120"/>
            <a:ext cx="9144000" cy="2387600"/>
          </a:xfrm>
        </p:spPr>
        <p:txBody>
          <a:bodyPr anchor="b"/>
          <a:lstStyle>
            <a:lvl1pPr algn="r">
              <a:defRPr sz="6000"/>
            </a:lvl1pPr>
          </a:lstStyle>
          <a:p>
            <a:r>
              <a:rPr lang="fi-FI" dirty="0" smtClean="0"/>
              <a:t>Muokkaa perustyylejä naps.</a:t>
            </a:r>
            <a:endParaRPr lang="fi-FI" dirty="0"/>
          </a:p>
        </p:txBody>
      </p:sp>
      <p:sp>
        <p:nvSpPr>
          <p:cNvPr id="3" name="Alaotsikko 2"/>
          <p:cNvSpPr>
            <a:spLocks noGrp="1"/>
          </p:cNvSpPr>
          <p:nvPr>
            <p:ph type="subTitle" idx="1"/>
          </p:nvPr>
        </p:nvSpPr>
        <p:spPr>
          <a:xfrm>
            <a:off x="2209800" y="3623553"/>
            <a:ext cx="9144000"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p:txBody>
          <a:bodyPr/>
          <a:lstStyle/>
          <a:p>
            <a:fld id="{0131F120-913B-874D-9D38-1955CB537EEF}" type="datetimeFigureOut">
              <a:rPr lang="fi-FI" smtClean="0"/>
              <a:t>17.1.2018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31F120-913B-874D-9D38-1955CB537EEF}" type="datetimeFigureOut">
              <a:rPr lang="fi-FI" smtClean="0"/>
              <a:t>17.1.2018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31F120-913B-874D-9D38-1955CB537EEF}" type="datetimeFigureOut">
              <a:rPr lang="fi-FI" smtClean="0"/>
              <a:t>17.1.2018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perustyylejä naps.</a:t>
            </a:r>
            <a:endParaRPr lang="fi-FI" dirty="0"/>
          </a:p>
        </p:txBody>
      </p:sp>
      <p:sp>
        <p:nvSpPr>
          <p:cNvPr id="3" name="Sisällön paikkamerkki 2"/>
          <p:cNvSpPr>
            <a:spLocks noGrp="1"/>
          </p:cNvSpPr>
          <p:nvPr>
            <p:ph idx="1"/>
          </p:nvPr>
        </p:nvSpPr>
        <p:spPr>
          <a:xfrm>
            <a:off x="838200" y="1054249"/>
            <a:ext cx="10515600" cy="5122714"/>
          </a:xfrm>
        </p:spPr>
        <p:txBody>
          <a:bodyPr/>
          <a:lstStyle/>
          <a:p>
            <a:pPr lvl="0"/>
            <a:r>
              <a:rPr lang="fi-FI"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0131F120-913B-874D-9D38-1955CB537EEF}" type="datetimeFigureOut">
              <a:rPr lang="fi-FI" smtClean="0"/>
              <a:t>17.1.2018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perustyylejä naps.</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131F120-913B-874D-9D38-1955CB537EEF}" type="datetimeFigureOut">
              <a:rPr lang="fi-FI" smtClean="0"/>
              <a:t>17.1.2018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027950-A283-3044-B8D0-CC9584E7BCDC}" type="slidenum">
              <a:rPr lang="fi-FI" smtClean="0"/>
              <a:t>‹#›</a:t>
            </a:fld>
            <a:endParaRPr lang="fi-FI"/>
          </a:p>
        </p:txBody>
      </p:sp>
      <p:sp>
        <p:nvSpPr>
          <p:cNvPr id="7" name="Otsikko 1"/>
          <p:cNvSpPr txBox="1">
            <a:spLocks/>
          </p:cNvSpPr>
          <p:nvPr userDrawn="1"/>
        </p:nvSpPr>
        <p:spPr>
          <a:xfrm>
            <a:off x="321833" y="1"/>
            <a:ext cx="10515600" cy="84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r>
              <a:rPr lang="fi-FI" smtClean="0"/>
              <a:t>Muokkaa perustyylejä naps.</a:t>
            </a:r>
            <a:endParaRPr lang="fi-FI"/>
          </a:p>
        </p:txBody>
      </p:sp>
    </p:spTree>
  </p:cSld>
  <p:clrMapOvr>
    <a:masterClrMapping/>
  </p:clrMapOvr>
  <p:transition spd="slow">
    <p:wip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838200" y="1172584"/>
            <a:ext cx="5181600" cy="50043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172584"/>
            <a:ext cx="5181600" cy="5004379"/>
          </a:xfrm>
        </p:spPr>
        <p:txBody>
          <a:bodyPr/>
          <a:lstStyle/>
          <a:p>
            <a:pPr lvl="0"/>
            <a:r>
              <a:rPr lang="fi-FI"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4"/>
          <p:cNvSpPr>
            <a:spLocks noGrp="1"/>
          </p:cNvSpPr>
          <p:nvPr>
            <p:ph type="dt" sz="half" idx="10"/>
          </p:nvPr>
        </p:nvSpPr>
        <p:spPr/>
        <p:txBody>
          <a:bodyPr/>
          <a:lstStyle/>
          <a:p>
            <a:fld id="{0131F120-913B-874D-9D38-1955CB537EEF}" type="datetimeFigureOut">
              <a:rPr lang="fi-FI" smtClean="0"/>
              <a:t>17.1.2018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838200" y="106254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839788" y="1968649"/>
            <a:ext cx="5157787" cy="4221014"/>
          </a:xfrm>
        </p:spPr>
        <p:txBody>
          <a:bodyPr/>
          <a:lstStyle/>
          <a:p>
            <a:pPr lvl="0"/>
            <a:r>
              <a:rPr lang="fi-FI"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6172200" y="106254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6172200" y="1968649"/>
            <a:ext cx="5183188" cy="4221014"/>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Päivämäärän paikkamerkki 6"/>
          <p:cNvSpPr>
            <a:spLocks noGrp="1"/>
          </p:cNvSpPr>
          <p:nvPr>
            <p:ph type="dt" sz="half" idx="10"/>
          </p:nvPr>
        </p:nvSpPr>
        <p:spPr/>
        <p:txBody>
          <a:bodyPr/>
          <a:lstStyle/>
          <a:p>
            <a:fld id="{0131F120-913B-874D-9D38-1955CB537EEF}" type="datetimeFigureOut">
              <a:rPr lang="fi-FI" smtClean="0"/>
              <a:t>17.1.2018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1027950-A283-3044-B8D0-CC9584E7BCDC}" type="slidenum">
              <a:rPr lang="fi-FI" smtClean="0"/>
              <a:t>‹#›</a:t>
            </a:fld>
            <a:endParaRPr lang="fi-FI"/>
          </a:p>
        </p:txBody>
      </p:sp>
      <p:sp>
        <p:nvSpPr>
          <p:cNvPr id="11" name="Otsikko 1"/>
          <p:cNvSpPr>
            <a:spLocks noGrp="1"/>
          </p:cNvSpPr>
          <p:nvPr>
            <p:ph type="title"/>
          </p:nvPr>
        </p:nvSpPr>
        <p:spPr>
          <a:xfrm>
            <a:off x="321833" y="1"/>
            <a:ext cx="10515600" cy="849854"/>
          </a:xfrm>
        </p:spPr>
        <p:txBody>
          <a:bodyPr/>
          <a:lstStyle/>
          <a:p>
            <a:r>
              <a:rPr lang="fi-FI" smtClean="0"/>
              <a:t>Muokkaa perustyylejä naps.</a:t>
            </a:r>
            <a:endParaRPr lang="fi-FI"/>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0131F120-913B-874D-9D38-1955CB537EEF}" type="datetimeFigureOut">
              <a:rPr lang="fi-FI" smtClean="0"/>
              <a:t>17.1.2018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131F120-913B-874D-9D38-1955CB537EEF}" type="datetimeFigureOut">
              <a:rPr lang="fi-FI" smtClean="0"/>
              <a:t>17.1.2018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1027950-A283-3044-B8D0-CC9584E7BCDC}" type="slidenum">
              <a:rPr lang="fi-FI" smtClean="0"/>
              <a:t>‹#›</a:t>
            </a:fld>
            <a:endParaRPr lang="fi-FI"/>
          </a:p>
        </p:txBody>
      </p:sp>
      <p:sp>
        <p:nvSpPr>
          <p:cNvPr id="5" name="Otsikko 1"/>
          <p:cNvSpPr>
            <a:spLocks noGrp="1"/>
          </p:cNvSpPr>
          <p:nvPr>
            <p:ph type="title"/>
          </p:nvPr>
        </p:nvSpPr>
        <p:spPr>
          <a:xfrm>
            <a:off x="321833" y="1"/>
            <a:ext cx="10515600" cy="849854"/>
          </a:xfrm>
        </p:spPr>
        <p:txBody>
          <a:bodyPr/>
          <a:lstStyle/>
          <a:p>
            <a:r>
              <a:rPr lang="fi-FI" smtClean="0"/>
              <a:t>Muokkaa perustyylejä naps.</a:t>
            </a:r>
            <a:endParaRPr lang="fi-FI"/>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perustyylejä naps.</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131F120-913B-874D-9D38-1955CB537EEF}" type="datetimeFigureOut">
              <a:rPr lang="fi-FI" smtClean="0"/>
              <a:t>17.1.2018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perustyylejä naps.</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131F120-913B-874D-9D38-1955CB537EEF}" type="datetimeFigureOut">
              <a:rPr lang="fi-FI" smtClean="0"/>
              <a:t>17.1.2018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027950-A283-3044-B8D0-CC9584E7BCDC}" type="slidenum">
              <a:rPr lang="fi-FI" smtClean="0"/>
              <a:t>‹#›</a:t>
            </a:fld>
            <a:endParaRPr lang="fi-FI"/>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21833" y="1"/>
            <a:ext cx="10515600" cy="849854"/>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1F120-913B-874D-9D38-1955CB537EEF}" type="datetimeFigureOut">
              <a:rPr lang="fi-FI" smtClean="0"/>
              <a:t>17.1.2018</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27950-A283-3044-B8D0-CC9584E7BCDC}" type="slidenum">
              <a:rPr lang="fi-FI" smtClean="0"/>
              <a:t>‹#›</a:t>
            </a:fld>
            <a:endParaRPr lang="fi-FI"/>
          </a:p>
        </p:txBody>
      </p:sp>
    </p:spTree>
    <p:extLst>
      <p:ext uri="{BB962C8B-B14F-4D97-AF65-F5344CB8AC3E}">
        <p14:creationId xmlns:p14="http://schemas.microsoft.com/office/powerpoint/2010/main" val="13557564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371600" y="1516084"/>
            <a:ext cx="4672361" cy="1048696"/>
          </a:xfrm>
        </p:spPr>
        <p:txBody>
          <a:bodyPr>
            <a:normAutofit/>
          </a:bodyPr>
          <a:lstStyle/>
          <a:p>
            <a:pPr algn="l"/>
            <a:endParaRPr lang="fi-FI" sz="2000" dirty="0">
              <a:solidFill>
                <a:schemeClr val="bg1"/>
              </a:solidFill>
            </a:endParaRPr>
          </a:p>
        </p:txBody>
      </p:sp>
      <p:pic>
        <p:nvPicPr>
          <p:cNvPr id="5" name="Kuva 4"/>
          <p:cNvPicPr>
            <a:picLocks noChangeAspect="1"/>
          </p:cNvPicPr>
          <p:nvPr/>
        </p:nvPicPr>
        <p:blipFill>
          <a:blip r:embed="rId3"/>
          <a:stretch>
            <a:fillRect/>
          </a:stretch>
        </p:blipFill>
        <p:spPr>
          <a:xfrm>
            <a:off x="6841419" y="189571"/>
            <a:ext cx="4649238" cy="6523463"/>
          </a:xfrm>
          <a:prstGeom prst="rect">
            <a:avLst/>
          </a:prstGeom>
        </p:spPr>
      </p:pic>
    </p:spTree>
    <p:extLst>
      <p:ext uri="{BB962C8B-B14F-4D97-AF65-F5344CB8AC3E}">
        <p14:creationId xmlns:p14="http://schemas.microsoft.com/office/powerpoint/2010/main" val="25890879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half" idx="1"/>
          </p:nvPr>
        </p:nvSpPr>
        <p:spPr/>
        <p:txBody>
          <a:bodyPr/>
          <a:lstStyle/>
          <a:p>
            <a:endParaRPr lang="fi-FI"/>
          </a:p>
        </p:txBody>
      </p:sp>
      <p:sp>
        <p:nvSpPr>
          <p:cNvPr id="4" name="Sisällön paikkamerkki 3"/>
          <p:cNvSpPr>
            <a:spLocks noGrp="1"/>
          </p:cNvSpPr>
          <p:nvPr>
            <p:ph sz="half" idx="2"/>
          </p:nvPr>
        </p:nvSpPr>
        <p:spPr/>
        <p:txBody>
          <a:bodyPr/>
          <a:lstStyle/>
          <a:p>
            <a:endParaRPr lang="fi-FI"/>
          </a:p>
        </p:txBody>
      </p:sp>
      <p:pic>
        <p:nvPicPr>
          <p:cNvPr id="5" name="Kuva 4"/>
          <p:cNvPicPr>
            <a:picLocks noChangeAspect="1"/>
          </p:cNvPicPr>
          <p:nvPr/>
        </p:nvPicPr>
        <p:blipFill>
          <a:blip r:embed="rId2"/>
          <a:stretch>
            <a:fillRect/>
          </a:stretch>
        </p:blipFill>
        <p:spPr>
          <a:xfrm>
            <a:off x="1173183" y="849855"/>
            <a:ext cx="9664250" cy="6251651"/>
          </a:xfrm>
          <a:prstGeom prst="rect">
            <a:avLst/>
          </a:prstGeom>
        </p:spPr>
      </p:pic>
    </p:spTree>
    <p:extLst>
      <p:ext uri="{BB962C8B-B14F-4D97-AF65-F5344CB8AC3E}">
        <p14:creationId xmlns:p14="http://schemas.microsoft.com/office/powerpoint/2010/main" val="92394038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6389146" y="2052551"/>
            <a:ext cx="5181600" cy="4748920"/>
          </a:xfrm>
        </p:spPr>
        <p:txBody>
          <a:bodyPr>
            <a:normAutofit fontScale="70000" lnSpcReduction="20000"/>
          </a:bodyPr>
          <a:lstStyle/>
          <a:p>
            <a:pPr marL="0" indent="0">
              <a:buNone/>
            </a:pPr>
            <a:r>
              <a:rPr lang="fi-FI" b="1" dirty="0"/>
              <a:t>22. Edunvalvonta kuuntelee yhdistyksiä</a:t>
            </a:r>
          </a:p>
          <a:p>
            <a:pPr marL="0" indent="0">
              <a:buNone/>
            </a:pPr>
            <a:r>
              <a:rPr lang="fi-FI" dirty="0"/>
              <a:t>Kuurojen Liiton edunvalvonta on tietoinen huolista, joita yhdistyksissä nousee esiin ja pitää näitä teemoja esillä vaikuttamistyössä. Liiton neuvottelupäivät ja hyvinvointipäivät tarjoavat foorumin kohtaamisille ja keskusteluille. Kuurojen Liitto kouluttaa yhdistyksiä edunvalvontaan liittyvissä kysymyksissä. Liiton työntekijät perehtyvät yhdistysohjelmaan ja edistävät työssään sen toteutumista.</a:t>
            </a:r>
          </a:p>
          <a:p>
            <a:pPr marL="0" indent="0">
              <a:buNone/>
            </a:pPr>
            <a:endParaRPr lang="fi-FI" dirty="0"/>
          </a:p>
          <a:p>
            <a:pPr marL="0" indent="0">
              <a:buNone/>
            </a:pPr>
            <a:r>
              <a:rPr lang="fi-FI" b="1" dirty="0"/>
              <a:t>23. Aluetyöntekijöiden roolia yhdistysten tukijana kehitetään</a:t>
            </a:r>
          </a:p>
          <a:p>
            <a:pPr marL="0" indent="0">
              <a:buNone/>
            </a:pPr>
            <a:r>
              <a:rPr lang="fi-FI" dirty="0"/>
              <a:t>Aluetyöntekijät tarkkailevat millaisia koulutus-, viestintä- ja tukitarpeita yhdistyksillä on sekä tarjoavat konkreettista tukea. Aluetyöntekijöiden osaamista täydennetään vastaamaan yhä paremmin yhdistysten tarpeita.</a:t>
            </a:r>
          </a:p>
        </p:txBody>
      </p:sp>
      <p:sp>
        <p:nvSpPr>
          <p:cNvPr id="6" name="Tekstiruutu 5"/>
          <p:cNvSpPr txBox="1"/>
          <p:nvPr/>
        </p:nvSpPr>
        <p:spPr>
          <a:xfrm>
            <a:off x="6163234" y="984119"/>
            <a:ext cx="4390016" cy="954107"/>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YHDISTYSTEN YHTEISTYÖ KUUROJEN LIITON KANSSA</a:t>
            </a:r>
            <a:endParaRPr lang="fi-FI" sz="2800" b="1" dirty="0"/>
          </a:p>
        </p:txBody>
      </p:sp>
      <p:pic>
        <p:nvPicPr>
          <p:cNvPr id="5" name="Kuva 4"/>
          <p:cNvPicPr>
            <a:picLocks noChangeAspect="1"/>
          </p:cNvPicPr>
          <p:nvPr/>
        </p:nvPicPr>
        <p:blipFill>
          <a:blip r:embed="rId2"/>
          <a:stretch>
            <a:fillRect/>
          </a:stretch>
        </p:blipFill>
        <p:spPr>
          <a:xfrm>
            <a:off x="-490301" y="1631576"/>
            <a:ext cx="6745733" cy="4730986"/>
          </a:xfrm>
          <a:prstGeom prst="rect">
            <a:avLst/>
          </a:prstGeom>
        </p:spPr>
      </p:pic>
    </p:spTree>
    <p:extLst>
      <p:ext uri="{BB962C8B-B14F-4D97-AF65-F5344CB8AC3E}">
        <p14:creationId xmlns:p14="http://schemas.microsoft.com/office/powerpoint/2010/main" val="21174881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6389146" y="2052551"/>
            <a:ext cx="5181600" cy="4748920"/>
          </a:xfrm>
        </p:spPr>
        <p:txBody>
          <a:bodyPr>
            <a:normAutofit fontScale="70000" lnSpcReduction="20000"/>
          </a:bodyPr>
          <a:lstStyle/>
          <a:p>
            <a:pPr marL="0" indent="0">
              <a:buNone/>
            </a:pPr>
            <a:r>
              <a:rPr lang="fi-FI" b="1" dirty="0"/>
              <a:t>24. Yhteiset kampanjat toimivat</a:t>
            </a:r>
          </a:p>
          <a:p>
            <a:pPr marL="0" indent="0">
              <a:buNone/>
            </a:pPr>
            <a:r>
              <a:rPr lang="fi-FI" dirty="0"/>
              <a:t>Kuurojen Liitto ja yhdistykset tekevät yhteisiä kampanjoita yhteiskunnallisesti ajankohtaisissa asioissa. Liitto tuottaa materiaalia ja tarjoaa työkaluja yhdistysten kampanjoinnin tueksi.</a:t>
            </a:r>
            <a:br>
              <a:rPr lang="fi-FI" dirty="0"/>
            </a:br>
            <a:endParaRPr lang="fi-FI" dirty="0"/>
          </a:p>
          <a:p>
            <a:pPr marL="0" indent="0">
              <a:buNone/>
            </a:pPr>
            <a:r>
              <a:rPr lang="fi-FI" b="1" dirty="0"/>
              <a:t>25. Yhdistysohjelma jalkautetaan yhdistysten arkeen</a:t>
            </a:r>
          </a:p>
          <a:p>
            <a:pPr marL="0" indent="0">
              <a:buNone/>
            </a:pPr>
            <a:r>
              <a:rPr lang="fi-FI" dirty="0"/>
              <a:t>Liitto panostaa yhdistysohjelman jalkauttamiseen. Jalkauttamisessa hyödynnetään alueellisia foorumeita yhteisen kehittämisen kanavana. Foorumeilla yhdistystoimijat ja muut asiasta kiinnostuneet saavat uusia ajatuksia, motivaatiota ja ohjausta muutoksen toteuttamiseen. Vuoden 2018 aikana yhdistykset ja Kuurojen Liitto sopivat yhdistysohjelman seurannasta ja arvioinnista. Yhdistysohjelmasta tulee tärkeä osa yhdistysten arkielämää ja se palvelee aidosti toiminnan kehittämisessä. </a:t>
            </a:r>
            <a:endParaRPr lang="fi-FI" dirty="0"/>
          </a:p>
        </p:txBody>
      </p:sp>
      <p:sp>
        <p:nvSpPr>
          <p:cNvPr id="6" name="Tekstiruutu 5"/>
          <p:cNvSpPr txBox="1"/>
          <p:nvPr/>
        </p:nvSpPr>
        <p:spPr>
          <a:xfrm>
            <a:off x="6163234" y="984119"/>
            <a:ext cx="4390016" cy="954107"/>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YHDISTYSTEN YHTEISTYÖ KUUROJEN LIITON KANSSA</a:t>
            </a:r>
            <a:endParaRPr lang="fi-FI" sz="2800" b="1" dirty="0"/>
          </a:p>
        </p:txBody>
      </p:sp>
      <p:pic>
        <p:nvPicPr>
          <p:cNvPr id="5" name="Kuva 4"/>
          <p:cNvPicPr>
            <a:picLocks noChangeAspect="1"/>
          </p:cNvPicPr>
          <p:nvPr/>
        </p:nvPicPr>
        <p:blipFill>
          <a:blip r:embed="rId2"/>
          <a:stretch>
            <a:fillRect/>
          </a:stretch>
        </p:blipFill>
        <p:spPr>
          <a:xfrm>
            <a:off x="-490301" y="1631576"/>
            <a:ext cx="6745733" cy="4730986"/>
          </a:xfrm>
          <a:prstGeom prst="rect">
            <a:avLst/>
          </a:prstGeom>
        </p:spPr>
      </p:pic>
    </p:spTree>
    <p:extLst>
      <p:ext uri="{BB962C8B-B14F-4D97-AF65-F5344CB8AC3E}">
        <p14:creationId xmlns:p14="http://schemas.microsoft.com/office/powerpoint/2010/main" val="426734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747247" y="1133120"/>
            <a:ext cx="7606552" cy="4407068"/>
          </a:xfrm>
        </p:spPr>
        <p:txBody>
          <a:bodyPr>
            <a:normAutofit/>
          </a:bodyPr>
          <a:lstStyle/>
          <a:p>
            <a:r>
              <a:rPr lang="fi-FI" b="1" dirty="0" smtClean="0"/>
              <a:t>YHDISTYSHUONE</a:t>
            </a:r>
            <a:r>
              <a:rPr lang="fi-FI" dirty="0" smtClean="0"/>
              <a:t/>
            </a:r>
            <a:br>
              <a:rPr lang="fi-FI" dirty="0" smtClean="0"/>
            </a:br>
            <a:r>
              <a:rPr lang="fi-FI" sz="3600" dirty="0" err="1" smtClean="0"/>
              <a:t>www.kuurojenliitto.fi</a:t>
            </a:r>
            <a:r>
              <a:rPr lang="fi-FI" sz="3600" dirty="0" smtClean="0"/>
              <a:t>/yhdistyshuone</a:t>
            </a:r>
            <a:r>
              <a:rPr lang="fi-FI" dirty="0" smtClean="0"/>
              <a:t/>
            </a:r>
            <a:br>
              <a:rPr lang="fi-FI" dirty="0" smtClean="0"/>
            </a:br>
            <a:r>
              <a:rPr lang="fi-FI" dirty="0"/>
              <a:t/>
            </a:r>
            <a:br>
              <a:rPr lang="fi-FI" dirty="0"/>
            </a:br>
            <a:r>
              <a:rPr lang="fi-FI" b="1" dirty="0" smtClean="0"/>
              <a:t>YHDISTYSHUONE FACEBOOKISSA</a:t>
            </a:r>
            <a:br>
              <a:rPr lang="fi-FI" b="1" dirty="0" smtClean="0"/>
            </a:br>
            <a:r>
              <a:rPr lang="fi-FI" sz="3600" dirty="0" err="1" smtClean="0"/>
              <a:t>www.facebook.com</a:t>
            </a:r>
            <a:r>
              <a:rPr lang="fi-FI" sz="3600" dirty="0" smtClean="0"/>
              <a:t>/</a:t>
            </a:r>
            <a:r>
              <a:rPr lang="fi-FI" sz="3600" dirty="0" err="1" smtClean="0"/>
              <a:t>KLyhdistyshuone</a:t>
            </a:r>
            <a:endParaRPr lang="fi-FI" sz="3600" dirty="0"/>
          </a:p>
        </p:txBody>
      </p:sp>
    </p:spTree>
    <p:extLst>
      <p:ext uri="{BB962C8B-B14F-4D97-AF65-F5344CB8AC3E}">
        <p14:creationId xmlns:p14="http://schemas.microsoft.com/office/powerpoint/2010/main" val="1783770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806824" y="1133120"/>
            <a:ext cx="10546976" cy="2387600"/>
          </a:xfrm>
        </p:spPr>
        <p:txBody>
          <a:bodyPr/>
          <a:lstStyle/>
          <a:p>
            <a:pPr algn="ctr"/>
            <a:r>
              <a:rPr lang="fi-FI" dirty="0" smtClean="0">
                <a:solidFill>
                  <a:schemeClr val="tx1"/>
                </a:solidFill>
              </a:rPr>
              <a:t>Kiitos</a:t>
            </a:r>
            <a:endParaRPr lang="fi-FI" dirty="0">
              <a:solidFill>
                <a:schemeClr val="tx1"/>
              </a:solidFill>
            </a:endParaRPr>
          </a:p>
        </p:txBody>
      </p:sp>
      <p:sp>
        <p:nvSpPr>
          <p:cNvPr id="3" name="Alaotsikko 2"/>
          <p:cNvSpPr>
            <a:spLocks noGrp="1"/>
          </p:cNvSpPr>
          <p:nvPr>
            <p:ph type="subTitle" idx="1"/>
          </p:nvPr>
        </p:nvSpPr>
        <p:spPr>
          <a:xfrm>
            <a:off x="806824" y="3623553"/>
            <a:ext cx="10546976" cy="690263"/>
          </a:xfrm>
        </p:spPr>
        <p:txBody>
          <a:bodyPr/>
          <a:lstStyle/>
          <a:p>
            <a:pPr algn="ctr"/>
            <a:endParaRPr lang="fi-FI" dirty="0">
              <a:solidFill>
                <a:schemeClr val="tx1"/>
              </a:solidFill>
            </a:endParaRPr>
          </a:p>
        </p:txBody>
      </p:sp>
      <p:pic>
        <p:nvPicPr>
          <p:cNvPr id="4" name="Kuva 3"/>
          <p:cNvPicPr>
            <a:picLocks noChangeAspect="1"/>
          </p:cNvPicPr>
          <p:nvPr/>
        </p:nvPicPr>
        <p:blipFill>
          <a:blip r:embed="rId2"/>
          <a:stretch>
            <a:fillRect/>
          </a:stretch>
        </p:blipFill>
        <p:spPr>
          <a:xfrm>
            <a:off x="2969387" y="4776394"/>
            <a:ext cx="6227216" cy="989704"/>
          </a:xfrm>
          <a:prstGeom prst="rect">
            <a:avLst/>
          </a:prstGeom>
        </p:spPr>
      </p:pic>
    </p:spTree>
    <p:extLst>
      <p:ext uri="{BB962C8B-B14F-4D97-AF65-F5344CB8AC3E}">
        <p14:creationId xmlns:p14="http://schemas.microsoft.com/office/powerpoint/2010/main" val="122613631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2"/>
            <a:ext cx="5181600" cy="5179807"/>
          </a:xfrm>
        </p:spPr>
        <p:txBody>
          <a:bodyPr>
            <a:normAutofit fontScale="70000" lnSpcReduction="20000"/>
          </a:bodyPr>
          <a:lstStyle/>
          <a:p>
            <a:pPr marL="0" indent="0">
              <a:buNone/>
            </a:pPr>
            <a:r>
              <a:rPr lang="fi-FI" b="1" dirty="0"/>
              <a:t>1. Yhdistyksen perustoimintaa ja ohjelmaa rakennetaan rohkeasti uudelleen</a:t>
            </a:r>
          </a:p>
          <a:p>
            <a:pPr marL="0" indent="0">
              <a:buNone/>
            </a:pPr>
            <a:r>
              <a:rPr lang="fi-FI" dirty="0"/>
              <a:t>Yhdistyksen toiminta on jäsenlähtöistä ja se näyttäytyy raikkaana ja houkuttelevana. Yhdistys kartoittaa jäsenten tarpeet ja päivittää yhdistyksen toiminnan vastaamaan niitä. Ohjelmaa räätälöidään jäsenten ideoiden pohjalta ja jäsenillä on aktiivinen rooli ohjelman toteuttamisessa</a:t>
            </a:r>
            <a:r>
              <a:rPr lang="fi-FI" dirty="0" smtClean="0"/>
              <a:t>.</a:t>
            </a:r>
            <a:r>
              <a:rPr lang="fi-FI" dirty="0"/>
              <a:t/>
            </a:r>
            <a:br>
              <a:rPr lang="fi-FI" dirty="0"/>
            </a:br>
            <a:endParaRPr lang="fi-FI" dirty="0"/>
          </a:p>
          <a:p>
            <a:pPr marL="0" indent="0">
              <a:buNone/>
            </a:pPr>
            <a:r>
              <a:rPr lang="fi-FI" b="1" dirty="0"/>
              <a:t>2. Yhdistyksen visiota ja strategiaa kehitetään</a:t>
            </a:r>
          </a:p>
          <a:p>
            <a:pPr marL="0" indent="0">
              <a:buNone/>
            </a:pPr>
            <a:r>
              <a:rPr lang="fi-FI" dirty="0"/>
              <a:t>Yhdistys kääntää katseensa tulevaan ja luo itselleen vision ja strategian, esimerkiksi kolmelle tai viidelle vuodelle. Visio on yhdistyksen yhteinen unelma siitä, millaista toiminta parhaimmillaan on ja strategia taas kuvaa niitä keinoja, joiden avulla yhteinen unelma voidaan saavuttaa. Kuurojen Liitto tukee suunnan etsinnässä ja tarjoaa asiantuntemusta ja työkaluja. Visiot ovat positiivisia ja ratkaisukeskeisiä. </a:t>
            </a:r>
          </a:p>
        </p:txBody>
      </p:sp>
      <p:pic>
        <p:nvPicPr>
          <p:cNvPr id="5" name="Kuva 4"/>
          <p:cNvPicPr>
            <a:picLocks noChangeAspect="1"/>
          </p:cNvPicPr>
          <p:nvPr/>
        </p:nvPicPr>
        <p:blipFill>
          <a:blip r:embed="rId2"/>
          <a:stretch>
            <a:fillRect/>
          </a:stretch>
        </p:blipFill>
        <p:spPr>
          <a:xfrm>
            <a:off x="6644234" y="869794"/>
            <a:ext cx="4237531" cy="5988206"/>
          </a:xfrm>
          <a:prstGeom prst="rect">
            <a:avLst/>
          </a:prstGeom>
        </p:spPr>
      </p:pic>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TOIMINTA</a:t>
            </a:r>
            <a:endParaRPr lang="fi-FI" sz="2800" b="1" dirty="0"/>
          </a:p>
        </p:txBody>
      </p:sp>
    </p:spTree>
    <p:extLst>
      <p:ext uri="{BB962C8B-B14F-4D97-AF65-F5344CB8AC3E}">
        <p14:creationId xmlns:p14="http://schemas.microsoft.com/office/powerpoint/2010/main" val="65719174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3"/>
            <a:ext cx="5181600" cy="4883972"/>
          </a:xfrm>
        </p:spPr>
        <p:txBody>
          <a:bodyPr>
            <a:normAutofit fontScale="62500" lnSpcReduction="20000"/>
          </a:bodyPr>
          <a:lstStyle/>
          <a:p>
            <a:pPr marL="0" indent="0">
              <a:buNone/>
            </a:pPr>
            <a:r>
              <a:rPr lang="fi-FI" b="1" dirty="0" smtClean="0"/>
              <a:t>3. Toiminnan rakenteita kevennetään</a:t>
            </a:r>
          </a:p>
          <a:p>
            <a:pPr marL="0" indent="0">
              <a:buNone/>
            </a:pPr>
            <a:r>
              <a:rPr lang="fi-FI" dirty="0" smtClean="0"/>
              <a:t>Yhdistyksen perinteistä toimintaa päivitetään vastaamaan tämän ajan tarpeita. Yhdistys vastaa yhteisön tarpeisiin etsimällä uusia toimintamuotoja, joita voi olla esimerkiksi pop-</a:t>
            </a:r>
            <a:r>
              <a:rPr lang="fi-FI" dirty="0" err="1" smtClean="0"/>
              <a:t>up</a:t>
            </a:r>
            <a:r>
              <a:rPr lang="fi-FI" dirty="0" smtClean="0"/>
              <a:t>-tapahtumat, </a:t>
            </a:r>
            <a:r>
              <a:rPr lang="fi-FI" dirty="0" err="1" smtClean="0"/>
              <a:t>someyhteisöt</a:t>
            </a:r>
            <a:r>
              <a:rPr lang="fi-FI" dirty="0" smtClean="0"/>
              <a:t>, digikahvit tai vaihtuvat kokoontumispaikat. Yhdistyksen toimintaan on matala kynnys osallistua. </a:t>
            </a:r>
          </a:p>
          <a:p>
            <a:pPr marL="0" indent="0">
              <a:buNone/>
            </a:pPr>
            <a:r>
              <a:rPr lang="fi-FI" b="1" dirty="0" smtClean="0"/>
              <a:t>4. Lapset ja nuoret osallistuvat toimintaan</a:t>
            </a:r>
          </a:p>
          <a:p>
            <a:pPr marL="0" indent="0">
              <a:buNone/>
            </a:pPr>
            <a:r>
              <a:rPr lang="fi-FI" dirty="0" smtClean="0"/>
              <a:t>Yhdistyksen toimintaan saadaan mukaan lisää lapsia, nuoria ja perheitä. Yhdistyksen toiminta on suunniteltu myös heidän toiveitaan kuunnellen. Kuurojen yhteisön perinteet siirtyvät uusille sukupolville. </a:t>
            </a:r>
          </a:p>
          <a:p>
            <a:pPr marL="0" indent="0">
              <a:buNone/>
            </a:pPr>
            <a:r>
              <a:rPr lang="fi-FI" b="1" dirty="0" smtClean="0"/>
              <a:t>5. Yhdistysten profiilia muokataan nykyaikaiseksi</a:t>
            </a:r>
          </a:p>
          <a:p>
            <a:pPr marL="0" indent="0">
              <a:buNone/>
            </a:pPr>
            <a:r>
              <a:rPr lang="fi-FI" dirty="0" smtClean="0"/>
              <a:t>Yhdistys miettii, millaisena sen toiminta näyttäytyy nykyisille ja mahdollisille uusille jäsenille. Yhdistys muokkaa profiiliaan, jos se ei vastaa tämän päivän tilannetta. Yhdistys voi myös rakentaa toimintansa jonkin teeman ympärille. </a:t>
            </a:r>
            <a:endParaRPr lang="fi-FI" dirty="0"/>
          </a:p>
        </p:txBody>
      </p:sp>
      <p:pic>
        <p:nvPicPr>
          <p:cNvPr id="5" name="Kuva 4"/>
          <p:cNvPicPr>
            <a:picLocks noChangeAspect="1"/>
          </p:cNvPicPr>
          <p:nvPr/>
        </p:nvPicPr>
        <p:blipFill>
          <a:blip r:embed="rId2"/>
          <a:stretch>
            <a:fillRect/>
          </a:stretch>
        </p:blipFill>
        <p:spPr>
          <a:xfrm>
            <a:off x="6644234" y="869794"/>
            <a:ext cx="4237531" cy="5988206"/>
          </a:xfrm>
          <a:prstGeom prst="rect">
            <a:avLst/>
          </a:prstGeom>
        </p:spPr>
      </p:pic>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TOIMINTA</a:t>
            </a:r>
            <a:endParaRPr lang="fi-FI" sz="2800" b="1" dirty="0"/>
          </a:p>
        </p:txBody>
      </p:sp>
    </p:spTree>
    <p:extLst>
      <p:ext uri="{BB962C8B-B14F-4D97-AF65-F5344CB8AC3E}">
        <p14:creationId xmlns:p14="http://schemas.microsoft.com/office/powerpoint/2010/main" val="7684624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3"/>
            <a:ext cx="5181600" cy="4883972"/>
          </a:xfrm>
        </p:spPr>
        <p:txBody>
          <a:bodyPr>
            <a:normAutofit fontScale="77500" lnSpcReduction="20000"/>
          </a:bodyPr>
          <a:lstStyle/>
          <a:p>
            <a:pPr marL="0" indent="0">
              <a:buNone/>
            </a:pPr>
            <a:r>
              <a:rPr lang="fi-FI" b="1" dirty="0"/>
              <a:t>6. Yhdistyksen jäsenyys on viittomakielisille luontevaa</a:t>
            </a:r>
          </a:p>
          <a:p>
            <a:pPr marL="0" indent="0">
              <a:buNone/>
            </a:pPr>
            <a:r>
              <a:rPr lang="fi-FI" dirty="0"/>
              <a:t>Viittomakieliset haluavat liittyä yhdistysten jäseniksi, sillä he kokevat yhdistykset viittomakielisiksi kohtaamispaikoiksi. </a:t>
            </a:r>
            <a:br>
              <a:rPr lang="fi-FI" dirty="0"/>
            </a:br>
            <a:endParaRPr lang="fi-FI" dirty="0"/>
          </a:p>
          <a:p>
            <a:pPr marL="0" indent="0">
              <a:buNone/>
            </a:pPr>
            <a:r>
              <a:rPr lang="fi-FI" b="1" dirty="0"/>
              <a:t>7.  Yhdistys tukee jäsenten moninaisuutta</a:t>
            </a:r>
          </a:p>
          <a:p>
            <a:pPr marL="0" indent="0">
              <a:buNone/>
            </a:pPr>
            <a:r>
              <a:rPr lang="fi-FI" dirty="0"/>
              <a:t>Yhdistykset ovat avoimia kaikille vauvasta vaariin. Yhdistys toivottaa tervetulleeksi kuurojen vanhempien kuulevat lapset, suomenruotsalaiset, viittomakieltä opiskelevat, maahanmuuttajat, kuurosokeat ja kuulevat viittomakieliset. Jokainen jäsen on yhdistykselle arvokas. Yhdistyksissä vallitsee tasa-arvoinen ja avoin ilmapiiri. </a:t>
            </a:r>
          </a:p>
        </p:txBody>
      </p:sp>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JÄSENYYS</a:t>
            </a:r>
            <a:endParaRPr lang="fi-FI" sz="2800" b="1" dirty="0"/>
          </a:p>
        </p:txBody>
      </p:sp>
      <p:pic>
        <p:nvPicPr>
          <p:cNvPr id="4" name="Kuva 3"/>
          <p:cNvPicPr>
            <a:picLocks noChangeAspect="1"/>
          </p:cNvPicPr>
          <p:nvPr/>
        </p:nvPicPr>
        <p:blipFill>
          <a:blip r:embed="rId2"/>
          <a:stretch>
            <a:fillRect/>
          </a:stretch>
        </p:blipFill>
        <p:spPr>
          <a:xfrm>
            <a:off x="6168427" y="1678193"/>
            <a:ext cx="5879936" cy="4162045"/>
          </a:xfrm>
          <a:prstGeom prst="rect">
            <a:avLst/>
          </a:prstGeom>
        </p:spPr>
      </p:pic>
    </p:spTree>
    <p:extLst>
      <p:ext uri="{BB962C8B-B14F-4D97-AF65-F5344CB8AC3E}">
        <p14:creationId xmlns:p14="http://schemas.microsoft.com/office/powerpoint/2010/main" val="14579656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3"/>
            <a:ext cx="5181600" cy="4883972"/>
          </a:xfrm>
        </p:spPr>
        <p:txBody>
          <a:bodyPr>
            <a:normAutofit fontScale="77500" lnSpcReduction="20000"/>
          </a:bodyPr>
          <a:lstStyle/>
          <a:p>
            <a:pPr marL="0" indent="0">
              <a:buNone/>
            </a:pPr>
            <a:r>
              <a:rPr lang="fi-FI" b="1" dirty="0"/>
              <a:t>8. Yhdistyksen jäsenmäärää kasvatetaan ja jäsenpohjaa vahvistetaan</a:t>
            </a:r>
          </a:p>
          <a:p>
            <a:pPr marL="0" indent="0">
              <a:buNone/>
            </a:pPr>
            <a:r>
              <a:rPr lang="fi-FI" dirty="0"/>
              <a:t>Yhdistys etsii aktiivisesti uusia jäseniä. Kuurojen Liitto ja yhdistykset tekevät yhteisen jäsenhankintakampanjan, johon sisältyy materiaalia jäsenhankinnan tueksi. Yhdistys myös kehittää erilaisia jäsenyyden muotoja</a:t>
            </a:r>
            <a:r>
              <a:rPr lang="fi-FI" dirty="0" smtClean="0"/>
              <a:t>.</a:t>
            </a:r>
            <a:r>
              <a:rPr lang="fi-FI" dirty="0"/>
              <a:t/>
            </a:r>
            <a:br>
              <a:rPr lang="fi-FI" dirty="0"/>
            </a:br>
            <a:endParaRPr lang="fi-FI" dirty="0"/>
          </a:p>
          <a:p>
            <a:pPr marL="0" indent="0">
              <a:buNone/>
            </a:pPr>
            <a:r>
              <a:rPr lang="fi-FI" b="1" dirty="0"/>
              <a:t>9. Yhdistys huolehtii jäsenistään eri tavoin</a:t>
            </a:r>
          </a:p>
          <a:p>
            <a:pPr marL="0" indent="0">
              <a:buNone/>
            </a:pPr>
            <a:r>
              <a:rPr lang="fi-FI" dirty="0"/>
              <a:t>Yhdistys tiedottaa jäsenpalveluista niin, että jäsenistöllä on ajantasainen tieto sen tarjoamasta ohjelmasta, tiedotuskanavista ja jäseneduista. Yhdistykset kehittävät jäsenetujaan sekä yhdistyksen sisällä että paikallisten yritysten kanssa. Yhteisössä huolehditaan myös toinen toisistaan. </a:t>
            </a:r>
          </a:p>
        </p:txBody>
      </p:sp>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JÄSENYYS</a:t>
            </a:r>
            <a:endParaRPr lang="fi-FI" sz="2800" b="1" dirty="0"/>
          </a:p>
        </p:txBody>
      </p:sp>
      <p:pic>
        <p:nvPicPr>
          <p:cNvPr id="4" name="Kuva 3"/>
          <p:cNvPicPr>
            <a:picLocks noChangeAspect="1"/>
          </p:cNvPicPr>
          <p:nvPr/>
        </p:nvPicPr>
        <p:blipFill>
          <a:blip r:embed="rId2"/>
          <a:stretch>
            <a:fillRect/>
          </a:stretch>
        </p:blipFill>
        <p:spPr>
          <a:xfrm>
            <a:off x="6168427" y="1678193"/>
            <a:ext cx="5879936" cy="4162045"/>
          </a:xfrm>
          <a:prstGeom prst="rect">
            <a:avLst/>
          </a:prstGeom>
        </p:spPr>
      </p:pic>
    </p:spTree>
    <p:extLst>
      <p:ext uri="{BB962C8B-B14F-4D97-AF65-F5344CB8AC3E}">
        <p14:creationId xmlns:p14="http://schemas.microsoft.com/office/powerpoint/2010/main" val="6052541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3"/>
            <a:ext cx="5181600" cy="4883972"/>
          </a:xfrm>
        </p:spPr>
        <p:txBody>
          <a:bodyPr>
            <a:normAutofit fontScale="70000" lnSpcReduction="20000"/>
          </a:bodyPr>
          <a:lstStyle/>
          <a:p>
            <a:pPr marL="0" indent="0">
              <a:buNone/>
            </a:pPr>
            <a:r>
              <a:rPr lang="fi-FI" b="1" dirty="0"/>
              <a:t>10. Uusia vapaaehtoisia etsitään ja löydetään</a:t>
            </a:r>
          </a:p>
          <a:p>
            <a:pPr marL="0" indent="0">
              <a:buNone/>
            </a:pPr>
            <a:r>
              <a:rPr lang="fi-FI" dirty="0"/>
              <a:t>Yleinen syy sille, miksi ihmiset eivät tee vapaaehtoistyötä on se, että heitä ei ole kysytty mukaan. Yhdistys tarjoaa jäsenilleen erityyppisiä vapaaehtoistehtäviä ja mukaan lähtevien panosta arvostetaan. Yhdistyksen toiminnassa on mukana useita vapaaehtoisia, ja he kokevat tehtävänsä mielekkääksi. Yhä useampi jäsen kantaa kortensa kekoon.</a:t>
            </a:r>
          </a:p>
          <a:p>
            <a:pPr marL="0" indent="0">
              <a:buNone/>
            </a:pPr>
            <a:endParaRPr lang="fi-FI" dirty="0"/>
          </a:p>
          <a:p>
            <a:pPr marL="0" indent="0">
              <a:buNone/>
            </a:pPr>
            <a:r>
              <a:rPr lang="fi-FI" b="1" dirty="0"/>
              <a:t>11. Vapaaehtoisia tuetaan ja palkitaan</a:t>
            </a:r>
          </a:p>
          <a:p>
            <a:pPr marL="0" indent="0">
              <a:buNone/>
            </a:pPr>
            <a:r>
              <a:rPr lang="fi-FI" dirty="0"/>
              <a:t>Yhdistys tukee vapaaehtoisiaan ja kehittää erilaisia palkitsemiskäytäntöjä. Vapaaehtoiset kokevat, että työtä tehdään yhdessä ja heidän panostaan arvostetaan. Yhdistykset nostavat esiin onnistumisen hetkiä. </a:t>
            </a:r>
          </a:p>
        </p:txBody>
      </p:sp>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VAPAAEHTOISTYÖ</a:t>
            </a:r>
            <a:endParaRPr lang="fi-FI" sz="2800" b="1" dirty="0"/>
          </a:p>
        </p:txBody>
      </p:sp>
      <p:sp>
        <p:nvSpPr>
          <p:cNvPr id="7" name="Tekstiruutu 6"/>
          <p:cNvSpPr txBox="1"/>
          <p:nvPr/>
        </p:nvSpPr>
        <p:spPr>
          <a:xfrm>
            <a:off x="617578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YHDISTYKSEN HALLITUS</a:t>
            </a:r>
            <a:endParaRPr lang="fi-FI" sz="2800" b="1" dirty="0"/>
          </a:p>
        </p:txBody>
      </p:sp>
      <p:sp>
        <p:nvSpPr>
          <p:cNvPr id="8" name="Sisällön paikkamerkki 2"/>
          <p:cNvSpPr>
            <a:spLocks noGrp="1"/>
          </p:cNvSpPr>
          <p:nvPr>
            <p:ph sz="half" idx="1"/>
          </p:nvPr>
        </p:nvSpPr>
        <p:spPr>
          <a:xfrm>
            <a:off x="6412454" y="1678192"/>
            <a:ext cx="5181600" cy="4883972"/>
          </a:xfrm>
        </p:spPr>
        <p:txBody>
          <a:bodyPr>
            <a:normAutofit fontScale="62500" lnSpcReduction="20000"/>
          </a:bodyPr>
          <a:lstStyle/>
          <a:p>
            <a:pPr marL="0" indent="0">
              <a:buNone/>
            </a:pPr>
            <a:r>
              <a:rPr lang="fi-FI" b="1" dirty="0"/>
              <a:t>12. Hallituksen kokoonpanoa kevennetään</a:t>
            </a:r>
          </a:p>
          <a:p>
            <a:pPr marL="0" indent="0">
              <a:buNone/>
            </a:pPr>
            <a:r>
              <a:rPr lang="fi-FI" dirty="0"/>
              <a:t>Yhdistys arvioi sääntöjensä toimivuuden nykyisessä tilanteessa ja voi muuttaa sääntöjään niin, että hallituksen/johtokunnan jäsenmäärää pienennetään. Yhdistyslain mukaan minimi on puheenjohtaja ja kaksi jäsentä. </a:t>
            </a:r>
          </a:p>
          <a:p>
            <a:pPr marL="0" indent="0">
              <a:buNone/>
            </a:pPr>
            <a:r>
              <a:rPr lang="fi-FI" b="1" dirty="0"/>
              <a:t>13. Hallituksen toimintaan koulutetaan</a:t>
            </a:r>
          </a:p>
          <a:p>
            <a:pPr marL="0" indent="0">
              <a:buNone/>
            </a:pPr>
            <a:r>
              <a:rPr lang="fi-FI" dirty="0"/>
              <a:t>Yhdistyksen hallituksen jäsenet perehdytetään tehtäviinsä ja yhdistyksen toimintaan. Kuurojen Liiton järjestöohjaus kouluttaa uusia yhdistysaktiiveja sekä tarjoaa kokeneemmille lisäkoulutusta. Hallituksen jäsenten osaamista arvostetaan. </a:t>
            </a:r>
            <a:br>
              <a:rPr lang="fi-FI" dirty="0"/>
            </a:br>
            <a:endParaRPr lang="fi-FI" dirty="0"/>
          </a:p>
          <a:p>
            <a:pPr marL="0" indent="0">
              <a:buNone/>
            </a:pPr>
            <a:r>
              <a:rPr lang="fi-FI" b="1" dirty="0"/>
              <a:t>14. Hallitustyöskentely on sujuvaa </a:t>
            </a:r>
          </a:p>
          <a:p>
            <a:pPr marL="0" indent="0">
              <a:buNone/>
            </a:pPr>
            <a:r>
              <a:rPr lang="fi-FI" dirty="0"/>
              <a:t>Jäsenet voivat luottaa, että hallitustyö on osaavaa ja asiat tulevat hoidetuiksi ajallaan. Hallitus ylläpitää yhdistyksessä reilua ja tasapuolista keskustelukulttuuria ja tiedottaa omista päätöksistään.</a:t>
            </a:r>
          </a:p>
        </p:txBody>
      </p:sp>
    </p:spTree>
    <p:extLst>
      <p:ext uri="{BB962C8B-B14F-4D97-AF65-F5344CB8AC3E}">
        <p14:creationId xmlns:p14="http://schemas.microsoft.com/office/powerpoint/2010/main" val="21002989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0" y="1678193"/>
            <a:ext cx="5181600" cy="4883972"/>
          </a:xfrm>
        </p:spPr>
        <p:txBody>
          <a:bodyPr>
            <a:normAutofit fontScale="70000" lnSpcReduction="20000"/>
          </a:bodyPr>
          <a:lstStyle/>
          <a:p>
            <a:pPr marL="0" indent="0">
              <a:buNone/>
            </a:pPr>
            <a:r>
              <a:rPr lang="fi-FI" b="1" dirty="0"/>
              <a:t>15. Yhdistyksen talousosaamista vahvistetaan</a:t>
            </a:r>
          </a:p>
          <a:p>
            <a:pPr marL="0" indent="0">
              <a:buNone/>
            </a:pPr>
            <a:r>
              <a:rPr lang="fi-FI" dirty="0"/>
              <a:t>Yhdistyksen talousasiat ovat kunnossa ja yhdistystoimijoiden talousosaamista kehitetään. Kuurojen Liiton järjestötoiminta tukee yhdistyksiä taloudenpitoon liittyvissä kysymyksissä mm. kurssien ja </a:t>
            </a:r>
            <a:r>
              <a:rPr lang="fi-FI" dirty="0" err="1"/>
              <a:t>täsmäohjauksen</a:t>
            </a:r>
            <a:r>
              <a:rPr lang="fi-FI" dirty="0"/>
              <a:t> avulla</a:t>
            </a:r>
            <a:r>
              <a:rPr lang="fi-FI" dirty="0" smtClean="0"/>
              <a:t>.</a:t>
            </a:r>
            <a:r>
              <a:rPr lang="fi-FI" dirty="0"/>
              <a:t/>
            </a:r>
            <a:br>
              <a:rPr lang="fi-FI" dirty="0"/>
            </a:br>
            <a:endParaRPr lang="fi-FI" dirty="0"/>
          </a:p>
          <a:p>
            <a:pPr marL="0" indent="0">
              <a:buNone/>
            </a:pPr>
            <a:r>
              <a:rPr lang="fi-FI" b="1" dirty="0"/>
              <a:t>16. Avustuksia hyödynnetään toiminnassa</a:t>
            </a:r>
          </a:p>
          <a:p>
            <a:pPr marL="0" indent="0">
              <a:buNone/>
            </a:pPr>
            <a:r>
              <a:rPr lang="fi-FI" dirty="0"/>
              <a:t>Yhdistys pohtii avustustarpeitaan ja kartoittaa paikallisia toiminta- ja hankeavustusmahdollisuuksia.  Kuurojen Liitto hakee </a:t>
            </a:r>
            <a:r>
              <a:rPr lang="fi-FI" dirty="0" err="1"/>
              <a:t>STEA:n</a:t>
            </a:r>
            <a:r>
              <a:rPr lang="fi-FI" dirty="0"/>
              <a:t> jäsenjärjestöavustusta, jonka se saa ohjata yhdistysten toimintaan. Kuurojen Liiton järjestöohjaus tukee yhdistyksiä avustusten haussa.</a:t>
            </a:r>
          </a:p>
          <a:p>
            <a:pPr marL="0" indent="0">
              <a:buNone/>
            </a:pPr>
            <a:r>
              <a:rPr lang="fi-FI" dirty="0"/>
              <a:t>avustusten haussa. Kuurojen Liitto hakee jäsenavustuksia ja ohjaa ne yhdistyksille.</a:t>
            </a:r>
          </a:p>
        </p:txBody>
      </p:sp>
      <p:sp>
        <p:nvSpPr>
          <p:cNvPr id="6" name="Tekstiruutu 5"/>
          <p:cNvSpPr txBox="1"/>
          <p:nvPr/>
        </p:nvSpPr>
        <p:spPr>
          <a:xfrm>
            <a:off x="580016" y="1012383"/>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TALOUS</a:t>
            </a:r>
            <a:endParaRPr lang="fi-FI" sz="2800" b="1" dirty="0"/>
          </a:p>
        </p:txBody>
      </p:sp>
      <p:pic>
        <p:nvPicPr>
          <p:cNvPr id="5" name="Kuva 4"/>
          <p:cNvPicPr>
            <a:picLocks noChangeAspect="1"/>
          </p:cNvPicPr>
          <p:nvPr/>
        </p:nvPicPr>
        <p:blipFill>
          <a:blip r:embed="rId2"/>
          <a:stretch>
            <a:fillRect/>
          </a:stretch>
        </p:blipFill>
        <p:spPr>
          <a:xfrm>
            <a:off x="6168427" y="1722733"/>
            <a:ext cx="5879936" cy="3800264"/>
          </a:xfrm>
          <a:prstGeom prst="rect">
            <a:avLst/>
          </a:prstGeom>
        </p:spPr>
      </p:pic>
    </p:spTree>
    <p:extLst>
      <p:ext uri="{BB962C8B-B14F-4D97-AF65-F5344CB8AC3E}">
        <p14:creationId xmlns:p14="http://schemas.microsoft.com/office/powerpoint/2010/main" val="686839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6389146" y="1621664"/>
            <a:ext cx="5181600" cy="5179807"/>
          </a:xfrm>
        </p:spPr>
        <p:txBody>
          <a:bodyPr>
            <a:normAutofit fontScale="70000" lnSpcReduction="20000"/>
          </a:bodyPr>
          <a:lstStyle/>
          <a:p>
            <a:pPr marL="0" indent="0">
              <a:buNone/>
            </a:pPr>
            <a:r>
              <a:rPr lang="fi-FI" b="1" dirty="0"/>
              <a:t>17. Yhdistyksen ja jäsenistön välistä tiedonkulkua parannetaan</a:t>
            </a:r>
          </a:p>
          <a:p>
            <a:pPr marL="0" indent="0">
              <a:buNone/>
            </a:pPr>
            <a:r>
              <a:rPr lang="fi-FI" dirty="0"/>
              <a:t>Yhdistys käyttää viestinnässään sekä perinteisiä että moderneja tiedotuskanavia. Tiedotuskanavien tulee olla avoimia, jotta kaikilla jäsenillä on yhtäläiset osallistumisen mahdollisuudet. Jäseniä koulutetaan sosiaalisen median käytössä</a:t>
            </a:r>
            <a:r>
              <a:rPr lang="fi-FI" dirty="0" smtClean="0"/>
              <a:t>.</a:t>
            </a:r>
          </a:p>
          <a:p>
            <a:pPr marL="0" indent="0">
              <a:buNone/>
            </a:pPr>
            <a:endParaRPr lang="fi-FI" dirty="0" smtClean="0"/>
          </a:p>
          <a:p>
            <a:pPr marL="0" indent="0">
              <a:buNone/>
            </a:pPr>
            <a:r>
              <a:rPr lang="fi-FI" b="1" dirty="0" smtClean="0"/>
              <a:t>18</a:t>
            </a:r>
            <a:r>
              <a:rPr lang="fi-FI" b="1" dirty="0"/>
              <a:t>. Liiton ja yhdistysten välistä viestintää kehitetään</a:t>
            </a:r>
          </a:p>
          <a:p>
            <a:pPr marL="0" indent="0">
              <a:buNone/>
            </a:pPr>
            <a:r>
              <a:rPr lang="fi-FI" dirty="0"/>
              <a:t>Kuurojen Liitto tiedottaa yhdistyksille ajankohtaisista teemoista. Kuurojen Liitto kartoittaa uusia viestintämuotoja ja sitoutuu käyttämään useita tiedotuskanavia yhdistysten saavuttamiseksi. Olemassa olevia kanavia, kuten Yhdistyshuonetta ja Kuurojen Liiton verkkosivua kehitetään yhä toimivammaksi.  Kuurojen Liitto tiedottaa resurssien mukaan suomalaisella ja/tai suomenruotsalaisella viittomakielellä sekä suomeksi ja/tai ruotsiksi.</a:t>
            </a:r>
          </a:p>
        </p:txBody>
      </p:sp>
      <p:sp>
        <p:nvSpPr>
          <p:cNvPr id="6" name="Tekstiruutu 5"/>
          <p:cNvSpPr txBox="1"/>
          <p:nvPr/>
        </p:nvSpPr>
        <p:spPr>
          <a:xfrm>
            <a:off x="6163234" y="984119"/>
            <a:ext cx="4390016"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VIESTINTÄ</a:t>
            </a:r>
            <a:endParaRPr lang="fi-FI" sz="2800" b="1" dirty="0"/>
          </a:p>
        </p:txBody>
      </p:sp>
      <p:pic>
        <p:nvPicPr>
          <p:cNvPr id="4" name="Kuva 3"/>
          <p:cNvPicPr>
            <a:picLocks noChangeAspect="1"/>
          </p:cNvPicPr>
          <p:nvPr/>
        </p:nvPicPr>
        <p:blipFill>
          <a:blip r:embed="rId2"/>
          <a:stretch>
            <a:fillRect/>
          </a:stretch>
        </p:blipFill>
        <p:spPr>
          <a:xfrm>
            <a:off x="231812" y="1507339"/>
            <a:ext cx="5854700" cy="4178300"/>
          </a:xfrm>
          <a:prstGeom prst="rect">
            <a:avLst/>
          </a:prstGeom>
        </p:spPr>
      </p:pic>
    </p:spTree>
    <p:extLst>
      <p:ext uri="{BB962C8B-B14F-4D97-AF65-F5344CB8AC3E}">
        <p14:creationId xmlns:p14="http://schemas.microsoft.com/office/powerpoint/2010/main" val="152285547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234" y="-1"/>
            <a:ext cx="10417098" cy="869795"/>
          </a:xfrm>
        </p:spPr>
        <p:txBody>
          <a:bodyPr>
            <a:normAutofit/>
          </a:bodyPr>
          <a:lstStyle/>
          <a:p>
            <a:r>
              <a:rPr lang="fi-FI" sz="2400" dirty="0">
                <a:solidFill>
                  <a:schemeClr val="bg1"/>
                </a:solidFill>
              </a:rPr>
              <a:t>Yhdistysohjelman </a:t>
            </a:r>
            <a:r>
              <a:rPr lang="fi-FI" sz="2400" dirty="0" smtClean="0">
                <a:solidFill>
                  <a:schemeClr val="bg1"/>
                </a:solidFill>
              </a:rPr>
              <a:t>toimenpide-ehdotukset</a:t>
            </a:r>
            <a:endParaRPr lang="fi-FI" sz="2400" dirty="0">
              <a:solidFill>
                <a:schemeClr val="bg1"/>
              </a:solidFill>
            </a:endParaRPr>
          </a:p>
        </p:txBody>
      </p:sp>
      <p:sp>
        <p:nvSpPr>
          <p:cNvPr id="3" name="Sisällön paikkamerkki 2"/>
          <p:cNvSpPr>
            <a:spLocks noGrp="1"/>
          </p:cNvSpPr>
          <p:nvPr>
            <p:ph sz="half" idx="1"/>
          </p:nvPr>
        </p:nvSpPr>
        <p:spPr>
          <a:xfrm>
            <a:off x="838201" y="1678193"/>
            <a:ext cx="3292736" cy="4883972"/>
          </a:xfrm>
        </p:spPr>
        <p:txBody>
          <a:bodyPr>
            <a:normAutofit fontScale="85000" lnSpcReduction="20000"/>
          </a:bodyPr>
          <a:lstStyle/>
          <a:p>
            <a:pPr marL="0" indent="0">
              <a:buNone/>
            </a:pPr>
            <a:r>
              <a:rPr lang="fi-FI" b="1" dirty="0"/>
              <a:t>19. Yhdistysten resurssit kartoitetaan</a:t>
            </a:r>
          </a:p>
          <a:p>
            <a:pPr marL="0" indent="0">
              <a:buNone/>
            </a:pPr>
            <a:r>
              <a:rPr lang="fi-FI" dirty="0"/>
              <a:t>Vakavassa resurssipulassa olevien yhdistysten tilanne selvitetään ja yhdistyksen toiminnalle haetaan sopiva muoto. Yhdistys voi sulautua toiseen tai yhdistys voi esimerkiksi muuttua kerhoksi toisen yhdistyksen alaisuuteen, jotta viittomakielinen toiminta voi jatkua alueella.</a:t>
            </a:r>
          </a:p>
        </p:txBody>
      </p:sp>
      <p:sp>
        <p:nvSpPr>
          <p:cNvPr id="6" name="Tekstiruutu 5"/>
          <p:cNvSpPr txBox="1"/>
          <p:nvPr/>
        </p:nvSpPr>
        <p:spPr>
          <a:xfrm>
            <a:off x="580016" y="1012383"/>
            <a:ext cx="5439784" cy="523220"/>
          </a:xfrm>
          <a:prstGeom prst="rect">
            <a:avLst/>
          </a:prstGeom>
          <a:noFill/>
        </p:spPr>
        <p:txBody>
          <a:bodyPr wrap="square" rtlCol="0">
            <a:spAutoFit/>
          </a:bodyPr>
          <a:lstStyle/>
          <a:p>
            <a:r>
              <a:rPr lang="fi-FI" sz="2400" dirty="0" smtClean="0">
                <a:solidFill>
                  <a:srgbClr val="F18700"/>
                </a:solidFill>
              </a:rPr>
              <a:t>█</a:t>
            </a:r>
            <a:r>
              <a:rPr lang="fi-FI" sz="2400" dirty="0" smtClean="0"/>
              <a:t> </a:t>
            </a:r>
            <a:r>
              <a:rPr lang="fi-FI" sz="2800" b="1" dirty="0" smtClean="0"/>
              <a:t>YHDISTYSKENTÄN MUUTOKSET</a:t>
            </a:r>
            <a:endParaRPr lang="fi-FI" sz="2800" b="1" dirty="0"/>
          </a:p>
        </p:txBody>
      </p:sp>
      <p:sp>
        <p:nvSpPr>
          <p:cNvPr id="10" name="Sisällön paikkamerkki 2"/>
          <p:cNvSpPr>
            <a:spLocks noGrp="1"/>
          </p:cNvSpPr>
          <p:nvPr>
            <p:ph sz="half" idx="1"/>
          </p:nvPr>
        </p:nvSpPr>
        <p:spPr>
          <a:xfrm>
            <a:off x="8101405" y="1678192"/>
            <a:ext cx="3292736" cy="4883972"/>
          </a:xfrm>
        </p:spPr>
        <p:txBody>
          <a:bodyPr>
            <a:normAutofit fontScale="92500" lnSpcReduction="20000"/>
          </a:bodyPr>
          <a:lstStyle/>
          <a:p>
            <a:pPr marL="0" indent="0">
              <a:buNone/>
            </a:pPr>
            <a:r>
              <a:rPr lang="fi-FI" b="1" dirty="0"/>
              <a:t>21. Verkostoituminen</a:t>
            </a:r>
          </a:p>
          <a:p>
            <a:pPr marL="0" indent="0">
              <a:buNone/>
            </a:pPr>
            <a:r>
              <a:rPr lang="fi-FI" dirty="0"/>
              <a:t>Yhdistykset verkostoituvat aktiivisesti alueensa päättäjien, viranomaisten, vammaisneuvostojen, järjestöjen, seurakuntien ja muiden sidosryhmien kanssa. Verkostoituminen palvelee yhdistyksen toimintaa ja luo uusia yhteistyömahdollisuuksia.</a:t>
            </a:r>
          </a:p>
        </p:txBody>
      </p:sp>
      <p:sp>
        <p:nvSpPr>
          <p:cNvPr id="11" name="Sisällön paikkamerkki 2"/>
          <p:cNvSpPr>
            <a:spLocks noGrp="1"/>
          </p:cNvSpPr>
          <p:nvPr>
            <p:ph sz="half" idx="1"/>
          </p:nvPr>
        </p:nvSpPr>
        <p:spPr>
          <a:xfrm>
            <a:off x="4469803" y="1678192"/>
            <a:ext cx="3292736" cy="4883972"/>
          </a:xfrm>
        </p:spPr>
        <p:txBody>
          <a:bodyPr>
            <a:normAutofit fontScale="92500" lnSpcReduction="20000"/>
          </a:bodyPr>
          <a:lstStyle/>
          <a:p>
            <a:pPr marL="0" indent="0">
              <a:buNone/>
            </a:pPr>
            <a:r>
              <a:rPr lang="fi-FI" b="1" dirty="0"/>
              <a:t>20. Alueelliset foorumit vahvistajina</a:t>
            </a:r>
          </a:p>
          <a:p>
            <a:pPr marL="0" indent="0">
              <a:buNone/>
            </a:pPr>
            <a:r>
              <a:rPr lang="fi-FI" dirty="0"/>
              <a:t>Yhdistysten välistä alueellista yhteistyötä lisätään ajankohtaisissa teemoissa ja kampanjoissa. Foorumeilla jaetaan kokemuksia uusista toimintatavoista ja niitä kehitellään edelleen. Kuurojen Liiton työntekijät tukevat muutoksessa. </a:t>
            </a:r>
          </a:p>
        </p:txBody>
      </p:sp>
    </p:spTree>
    <p:extLst>
      <p:ext uri="{BB962C8B-B14F-4D97-AF65-F5344CB8AC3E}">
        <p14:creationId xmlns:p14="http://schemas.microsoft.com/office/powerpoint/2010/main" val="136098979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704</Words>
  <Application>Microsoft Macintosh PowerPoint</Application>
  <PresentationFormat>Laajakuva</PresentationFormat>
  <Paragraphs>77</Paragraphs>
  <Slides>14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Calibri</vt:lpstr>
      <vt:lpstr>Calibri Light</vt:lpstr>
      <vt:lpstr>Arial</vt:lpstr>
      <vt:lpstr>Office-teema</vt:lpstr>
      <vt:lpstr>PowerPoint-esitys</vt:lpstr>
      <vt:lpstr>Yhdistysohjelman toimenpide-ehdotukset</vt:lpstr>
      <vt:lpstr>Yhdistysohjelman toimenpide-ehdotukset</vt:lpstr>
      <vt:lpstr>Yhdistysohjelman toimenpide-ehdotukset</vt:lpstr>
      <vt:lpstr>Yhdistysohjelman toimenpide-ehdotukset</vt:lpstr>
      <vt:lpstr>Yhdistysohjelman toimenpide-ehdotukset</vt:lpstr>
      <vt:lpstr>Yhdistysohjelman toimenpide-ehdotukset</vt:lpstr>
      <vt:lpstr>Yhdistysohjelman toimenpide-ehdotukset</vt:lpstr>
      <vt:lpstr>Yhdistysohjelman toimenpide-ehdotukset</vt:lpstr>
      <vt:lpstr>PowerPoint-esitys</vt:lpstr>
      <vt:lpstr>Yhdistysohjelman toimenpide-ehdotukset</vt:lpstr>
      <vt:lpstr>Yhdistysohjelman toimenpide-ehdotukset</vt:lpstr>
      <vt:lpstr>YHDISTYSHUONE www.kuurojenliitto.fi/yhdistyshuone  YHDISTYSHUONE FACEBOOKISSA www.facebook.com/KLyhdistyshuone</vt:lpstr>
      <vt:lpstr>Kiitos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Aro Martin</dc:creator>
  <cp:lastModifiedBy>Aro Martin</cp:lastModifiedBy>
  <cp:revision>9</cp:revision>
  <dcterms:created xsi:type="dcterms:W3CDTF">2018-01-17T13:02:57Z</dcterms:created>
  <dcterms:modified xsi:type="dcterms:W3CDTF">2018-01-17T14:40:14Z</dcterms:modified>
</cp:coreProperties>
</file>